
<file path=[Content_Types].xml><?xml version="1.0" encoding="utf-8"?>
<Types xmlns="http://schemas.openxmlformats.org/package/2006/content-types">
  <Default Extension="jpeg" ContentType="image/jpe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90" r:id="rId3"/>
    <p:sldId id="268" r:id="rId4"/>
    <p:sldId id="267" r:id="rId5"/>
    <p:sldId id="281" r:id="rId6"/>
    <p:sldId id="274" r:id="rId7"/>
    <p:sldId id="273" r:id="rId8"/>
    <p:sldId id="286" r:id="rId9"/>
    <p:sldId id="272" r:id="rId10"/>
    <p:sldId id="278" r:id="rId11"/>
    <p:sldId id="282" r:id="rId12"/>
    <p:sldId id="280" r:id="rId13"/>
    <p:sldId id="279" r:id="rId14"/>
    <p:sldId id="288" r:id="rId15"/>
    <p:sldId id="28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78C9A77-4B95-45C8-94B2-42D8F912B19C}" type="datetimeFigureOut">
              <a:rPr lang="en-GB" smtClean="0"/>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816B38-5FE2-45AF-8672-4103FFFEA104}" type="slidenum">
              <a:rPr lang="en-GB" smtClean="0"/>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Date Placeholder 3"/>
          <p:cNvSpPr>
            <a:spLocks noGrp="1"/>
          </p:cNvSpPr>
          <p:nvPr>
            <p:ph type="dt" sz="half" idx="10"/>
          </p:nvPr>
        </p:nvSpPr>
        <p:spPr/>
        <p:txBody>
          <a:bodyPr/>
          <a:lstStyle/>
          <a:p>
            <a:fld id="{E78C9A77-4B95-45C8-94B2-42D8F912B19C}" type="datetimeFigureOut">
              <a:rPr lang="en-GB" smtClean="0"/>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816B38-5FE2-45AF-8672-4103FFFEA104}" type="slidenum">
              <a:rPr lang="en-GB" smtClean="0"/>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Date Placeholder 3"/>
          <p:cNvSpPr>
            <a:spLocks noGrp="1"/>
          </p:cNvSpPr>
          <p:nvPr>
            <p:ph type="dt" sz="half" idx="10"/>
          </p:nvPr>
        </p:nvSpPr>
        <p:spPr/>
        <p:txBody>
          <a:bodyPr/>
          <a:lstStyle/>
          <a:p>
            <a:fld id="{E78C9A77-4B95-45C8-94B2-42D8F912B19C}" type="datetimeFigureOut">
              <a:rPr lang="en-GB" smtClean="0"/>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816B38-5FE2-45AF-8672-4103FFFEA104}" type="slidenum">
              <a:rPr lang="en-GB" smtClean="0"/>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Date Placeholder 3"/>
          <p:cNvSpPr>
            <a:spLocks noGrp="1"/>
          </p:cNvSpPr>
          <p:nvPr>
            <p:ph type="dt" sz="half" idx="10"/>
          </p:nvPr>
        </p:nvSpPr>
        <p:spPr/>
        <p:txBody>
          <a:bodyPr/>
          <a:lstStyle/>
          <a:p>
            <a:fld id="{E78C9A77-4B95-45C8-94B2-42D8F912B19C}" type="datetimeFigureOut">
              <a:rPr lang="en-GB" smtClean="0"/>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816B38-5FE2-45AF-8672-4103FFFEA104}" type="slidenum">
              <a:rPr lang="en-GB" smtClean="0"/>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E78C9A77-4B95-45C8-94B2-42D8F912B19C}" type="datetimeFigureOut">
              <a:rPr lang="en-GB" smtClean="0"/>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816B38-5FE2-45AF-8672-4103FFFEA104}" type="slidenum">
              <a:rPr lang="en-GB" smtClean="0"/>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5" name="Date Placeholder 4"/>
          <p:cNvSpPr>
            <a:spLocks noGrp="1"/>
          </p:cNvSpPr>
          <p:nvPr>
            <p:ph type="dt" sz="half" idx="10"/>
          </p:nvPr>
        </p:nvSpPr>
        <p:spPr/>
        <p:txBody>
          <a:bodyPr/>
          <a:lstStyle/>
          <a:p>
            <a:fld id="{E78C9A77-4B95-45C8-94B2-42D8F912B19C}" type="datetimeFigureOut">
              <a:rPr lang="en-GB" smtClean="0"/>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816B38-5FE2-45AF-8672-4103FFFEA104}" type="slidenum">
              <a:rPr lang="en-GB" smtClean="0"/>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7" name="Date Placeholder 6"/>
          <p:cNvSpPr>
            <a:spLocks noGrp="1"/>
          </p:cNvSpPr>
          <p:nvPr>
            <p:ph type="dt" sz="half" idx="10"/>
          </p:nvPr>
        </p:nvSpPr>
        <p:spPr/>
        <p:txBody>
          <a:bodyPr/>
          <a:lstStyle/>
          <a:p>
            <a:fld id="{E78C9A77-4B95-45C8-94B2-42D8F912B19C}" type="datetimeFigureOut">
              <a:rPr lang="en-GB" smtClean="0"/>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816B38-5FE2-45AF-8672-4103FFFEA104}" type="slidenum">
              <a:rPr lang="en-GB" smtClean="0"/>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78C9A77-4B95-45C8-94B2-42D8F912B19C}" type="datetimeFigureOut">
              <a:rPr lang="en-GB" smtClean="0"/>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816B38-5FE2-45AF-8672-4103FFFEA104}" type="slidenum">
              <a:rPr lang="en-GB" smtClean="0"/>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C9A77-4B95-45C8-94B2-42D8F912B19C}" type="datetimeFigureOut">
              <a:rPr lang="en-GB" smtClean="0"/>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816B38-5FE2-45AF-8672-4103FFFEA104}" type="slidenum">
              <a:rPr lang="en-GB" smtClean="0"/>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E78C9A77-4B95-45C8-94B2-42D8F912B19C}" type="datetimeFigureOut">
              <a:rPr lang="en-GB" smtClean="0"/>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816B38-5FE2-45AF-8672-4103FFFEA104}" type="slidenum">
              <a:rPr lang="en-GB" smtClean="0"/>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E78C9A77-4B95-45C8-94B2-42D8F912B19C}" type="datetimeFigureOut">
              <a:rPr lang="en-GB" smtClean="0"/>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816B38-5FE2-45AF-8672-4103FFFEA104}" type="slidenum">
              <a:rPr lang="en-GB" smtClean="0"/>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8C9A77-4B95-45C8-94B2-42D8F912B19C}" type="datetimeFigureOut">
              <a:rPr lang="en-GB" smtClean="0"/>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16B38-5FE2-45AF-8672-4103FFFEA104}" type="slidenum">
              <a:rPr lang="en-GB" smtClean="0"/>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4.jpeg"/><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9" Type="http://schemas.openxmlformats.org/officeDocument/2006/relationships/image" Target="../media/image14.png"/><Relationship Id="rId8" Type="http://schemas.openxmlformats.org/officeDocument/2006/relationships/image" Target="../media/image13.png"/><Relationship Id="rId7" Type="http://schemas.openxmlformats.org/officeDocument/2006/relationships/image" Target="../media/image7.png"/><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16.jpeg"/><Relationship Id="rId3" Type="http://schemas.openxmlformats.org/officeDocument/2006/relationships/image" Target="../media/image15.png"/><Relationship Id="rId2" Type="http://schemas.openxmlformats.org/officeDocument/2006/relationships/image" Target="../media/image6.jpeg"/><Relationship Id="rId13" Type="http://schemas.openxmlformats.org/officeDocument/2006/relationships/slideLayout" Target="../slideLayouts/slideLayout1.xml"/><Relationship Id="rId12" Type="http://schemas.openxmlformats.org/officeDocument/2006/relationships/image" Target="../media/image8.png"/><Relationship Id="rId11" Type="http://schemas.openxmlformats.org/officeDocument/2006/relationships/image" Target="../media/image9.png"/><Relationship Id="rId10" Type="http://schemas.openxmlformats.org/officeDocument/2006/relationships/image" Target="../media/image17.jpeg"/><Relationship Id="rId1" Type="http://schemas.openxmlformats.org/officeDocument/2006/relationships/image" Target="../media/image5.png"/></Relationships>
</file>

<file path=ppt/slides/_rels/slide12.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18.jpeg"/><Relationship Id="rId5" Type="http://schemas.openxmlformats.org/officeDocument/2006/relationships/image" Target="../media/image8.png"/><Relationship Id="rId4" Type="http://schemas.openxmlformats.org/officeDocument/2006/relationships/image" Target="../media/image7.png"/><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image" Target="../media/image9.png"/></Relationships>
</file>

<file path=ppt/slides/_rels/slide13.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7.png"/><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image" Target="../media/image19.emf"/></Relationships>
</file>

<file path=ppt/slides/_rels/slide14.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image" Target="../media/image11.png"/><Relationship Id="rId7" Type="http://schemas.openxmlformats.org/officeDocument/2006/relationships/image" Target="../media/image10.jpeg"/><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18.jpeg"/><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4.jpeg"/><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image" Target="../media/image5.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image" Target="../media/image5.pn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image" Target="../media/image11.png"/><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png"/><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2.png"/><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974918" y="1931437"/>
            <a:ext cx="4376057" cy="4376057"/>
          </a:xfrm>
          <a:prstGeom prst="rect">
            <a:avLst/>
          </a:prstGeom>
        </p:spPr>
      </p:pic>
      <p:sp>
        <p:nvSpPr>
          <p:cNvPr id="4" name="Rectangle 3"/>
          <p:cNvSpPr/>
          <p:nvPr/>
        </p:nvSpPr>
        <p:spPr>
          <a:xfrm>
            <a:off x="6776098" y="108669"/>
            <a:ext cx="5390167" cy="5170646"/>
          </a:xfrm>
          <a:prstGeom prst="rect">
            <a:avLst/>
          </a:prstGeom>
        </p:spPr>
        <p:txBody>
          <a:bodyPr wrap="square">
            <a:spAutoFit/>
          </a:bodyPr>
          <a:lstStyle/>
          <a:p>
            <a:endParaRPr lang="en-GB" dirty="0">
              <a:solidFill>
                <a:schemeClr val="tx1">
                  <a:lumMod val="65000"/>
                  <a:lumOff val="35000"/>
                </a:schemeClr>
              </a:solidFill>
            </a:endParaRPr>
          </a:p>
          <a:p>
            <a:pPr marL="342900" indent="-342900">
              <a:buFont typeface="Arial" panose="020B0604020202020204" pitchFamily="34" charset="0"/>
              <a:buChar char="•"/>
            </a:pPr>
            <a:r>
              <a:rPr lang="en-GB" sz="2400" dirty="0">
                <a:solidFill>
                  <a:schemeClr val="tx1">
                    <a:lumMod val="65000"/>
                    <a:lumOff val="35000"/>
                  </a:schemeClr>
                </a:solidFill>
              </a:rPr>
              <a:t>Our Story</a:t>
            </a:r>
            <a:endParaRPr lang="en-GB" sz="2400" dirty="0">
              <a:solidFill>
                <a:schemeClr val="tx1">
                  <a:lumMod val="65000"/>
                  <a:lumOff val="35000"/>
                </a:schemeClr>
              </a:solidFill>
            </a:endParaRPr>
          </a:p>
          <a:p>
            <a:pPr marL="342900" indent="-342900">
              <a:buFont typeface="Arial" panose="020B0604020202020204" pitchFamily="34" charset="0"/>
              <a:buChar char="•"/>
            </a:pPr>
            <a:endParaRPr lang="en-GB" sz="2400" dirty="0">
              <a:solidFill>
                <a:schemeClr val="tx1">
                  <a:lumMod val="65000"/>
                  <a:lumOff val="35000"/>
                </a:schemeClr>
              </a:solidFill>
            </a:endParaRPr>
          </a:p>
          <a:p>
            <a:pPr marL="342900" indent="-342900">
              <a:buFont typeface="Arial" panose="020B0604020202020204" pitchFamily="34" charset="0"/>
              <a:buChar char="•"/>
            </a:pPr>
            <a:r>
              <a:rPr lang="en-GB" sz="2400" dirty="0">
                <a:solidFill>
                  <a:schemeClr val="tx1">
                    <a:lumMod val="65000"/>
                    <a:lumOff val="35000"/>
                  </a:schemeClr>
                </a:solidFill>
              </a:rPr>
              <a:t>Who are we? </a:t>
            </a:r>
            <a:endParaRPr lang="en-GB" sz="2400" dirty="0">
              <a:solidFill>
                <a:schemeClr val="tx1">
                  <a:lumMod val="65000"/>
                  <a:lumOff val="35000"/>
                </a:schemeClr>
              </a:solidFill>
            </a:endParaRPr>
          </a:p>
          <a:p>
            <a:pPr marL="342900" indent="-342900">
              <a:buFont typeface="Arial" panose="020B0604020202020204" pitchFamily="34" charset="0"/>
              <a:buChar char="•"/>
            </a:pPr>
            <a:endParaRPr lang="en-GB" sz="2400" dirty="0">
              <a:solidFill>
                <a:schemeClr val="tx1">
                  <a:lumMod val="65000"/>
                  <a:lumOff val="35000"/>
                </a:schemeClr>
              </a:solidFill>
            </a:endParaRPr>
          </a:p>
          <a:p>
            <a:pPr marL="342900" indent="-342900">
              <a:buFont typeface="Arial" panose="020B0604020202020204" pitchFamily="34" charset="0"/>
              <a:buChar char="•"/>
            </a:pPr>
            <a:r>
              <a:rPr lang="en-GB" sz="2400" dirty="0">
                <a:solidFill>
                  <a:schemeClr val="tx1">
                    <a:lumMod val="65000"/>
                    <a:lumOff val="35000"/>
                  </a:schemeClr>
                </a:solidFill>
              </a:rPr>
              <a:t>Background</a:t>
            </a:r>
            <a:endParaRPr lang="en-GB" sz="2400" dirty="0">
              <a:solidFill>
                <a:schemeClr val="tx1">
                  <a:lumMod val="65000"/>
                  <a:lumOff val="35000"/>
                </a:schemeClr>
              </a:solidFill>
            </a:endParaRPr>
          </a:p>
          <a:p>
            <a:pPr marL="342900" indent="-342900">
              <a:buFont typeface="Arial" panose="020B0604020202020204" pitchFamily="34" charset="0"/>
              <a:buChar char="•"/>
            </a:pPr>
            <a:endParaRPr lang="en-GB" sz="2400" dirty="0">
              <a:solidFill>
                <a:schemeClr val="tx1">
                  <a:lumMod val="65000"/>
                  <a:lumOff val="35000"/>
                </a:schemeClr>
              </a:solidFill>
            </a:endParaRPr>
          </a:p>
          <a:p>
            <a:pPr marL="342900" indent="-342900">
              <a:buFont typeface="Arial" panose="020B0604020202020204" pitchFamily="34" charset="0"/>
              <a:buChar char="•"/>
            </a:pPr>
            <a:r>
              <a:rPr lang="en-GB" sz="2400" dirty="0">
                <a:solidFill>
                  <a:schemeClr val="tx1">
                    <a:lumMod val="65000"/>
                    <a:lumOff val="35000"/>
                  </a:schemeClr>
                </a:solidFill>
              </a:rPr>
              <a:t>The problem and solution</a:t>
            </a:r>
            <a:endParaRPr lang="en-GB" sz="2400" dirty="0">
              <a:solidFill>
                <a:schemeClr val="tx1">
                  <a:lumMod val="65000"/>
                  <a:lumOff val="35000"/>
                </a:schemeClr>
              </a:solidFill>
            </a:endParaRPr>
          </a:p>
          <a:p>
            <a:pPr marL="342900" indent="-342900">
              <a:buFont typeface="Arial" panose="020B0604020202020204" pitchFamily="34" charset="0"/>
              <a:buChar char="•"/>
            </a:pPr>
            <a:endParaRPr lang="en-GB" sz="2400" dirty="0">
              <a:solidFill>
                <a:schemeClr val="tx1">
                  <a:lumMod val="65000"/>
                  <a:lumOff val="35000"/>
                </a:schemeClr>
              </a:solidFill>
            </a:endParaRPr>
          </a:p>
          <a:p>
            <a:pPr marL="342900" indent="-342900">
              <a:buFont typeface="Arial" panose="020B0604020202020204" pitchFamily="34" charset="0"/>
              <a:buChar char="•"/>
            </a:pPr>
            <a:r>
              <a:rPr lang="en-GB" sz="2400" dirty="0">
                <a:solidFill>
                  <a:schemeClr val="tx1">
                    <a:lumMod val="65000"/>
                    <a:lumOff val="35000"/>
                  </a:schemeClr>
                </a:solidFill>
              </a:rPr>
              <a:t>The service and outcomes</a:t>
            </a:r>
            <a:endParaRPr lang="en-GB" sz="2400" dirty="0">
              <a:solidFill>
                <a:schemeClr val="tx1">
                  <a:lumMod val="65000"/>
                  <a:lumOff val="35000"/>
                </a:schemeClr>
              </a:solidFill>
            </a:endParaRPr>
          </a:p>
          <a:p>
            <a:pPr marL="342900" indent="-342900">
              <a:buFont typeface="Arial" panose="020B0604020202020204" pitchFamily="34" charset="0"/>
              <a:buChar char="•"/>
            </a:pPr>
            <a:endParaRPr lang="en-GB" sz="2400" dirty="0">
              <a:solidFill>
                <a:schemeClr val="tx1">
                  <a:lumMod val="65000"/>
                  <a:lumOff val="35000"/>
                </a:schemeClr>
              </a:solidFill>
            </a:endParaRPr>
          </a:p>
          <a:p>
            <a:pPr marL="342900" indent="-342900">
              <a:buFont typeface="Arial" panose="020B0604020202020204" pitchFamily="34" charset="0"/>
              <a:buChar char="•"/>
            </a:pPr>
            <a:r>
              <a:rPr lang="en-GB" sz="2400" dirty="0">
                <a:solidFill>
                  <a:schemeClr val="tx1">
                    <a:lumMod val="65000"/>
                    <a:lumOff val="35000"/>
                  </a:schemeClr>
                </a:solidFill>
              </a:rPr>
              <a:t>SchoolVue Demonstration</a:t>
            </a:r>
            <a:endParaRPr lang="en-GB" sz="2400" dirty="0">
              <a:solidFill>
                <a:schemeClr val="tx1">
                  <a:lumMod val="65000"/>
                  <a:lumOff val="35000"/>
                </a:schemeClr>
              </a:solidFill>
            </a:endParaRPr>
          </a:p>
          <a:p>
            <a:pPr marL="342900" indent="-342900">
              <a:buFont typeface="Arial" panose="020B0604020202020204" pitchFamily="34" charset="0"/>
              <a:buChar char="•"/>
            </a:pPr>
            <a:endParaRPr lang="en-GB" sz="2400" dirty="0">
              <a:solidFill>
                <a:schemeClr val="tx1">
                  <a:lumMod val="65000"/>
                  <a:lumOff val="35000"/>
                </a:schemeClr>
              </a:solidFill>
            </a:endParaRPr>
          </a:p>
          <a:p>
            <a:pPr marL="342900" indent="-342900">
              <a:buFont typeface="Arial" panose="020B0604020202020204" pitchFamily="34" charset="0"/>
              <a:buChar char="•"/>
            </a:pPr>
            <a:r>
              <a:rPr lang="en-GB" sz="2400" dirty="0">
                <a:solidFill>
                  <a:schemeClr val="tx1">
                    <a:lumMod val="65000"/>
                    <a:lumOff val="35000"/>
                  </a:schemeClr>
                </a:solidFill>
              </a:rPr>
              <a:t>Summary</a:t>
            </a:r>
            <a:endParaRPr lang="en-GB" sz="2400" dirty="0">
              <a:solidFill>
                <a:schemeClr val="tx1">
                  <a:lumMod val="65000"/>
                  <a:lumOff val="35000"/>
                </a:schemeClr>
              </a:solidFill>
            </a:endParaRPr>
          </a:p>
        </p:txBody>
      </p:sp>
      <p:pic>
        <p:nvPicPr>
          <p:cNvPr id="6146" name="Picture 2" descr="Image result for website ic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9408" t="5805" r="29661" b="6194"/>
          <a:stretch>
            <a:fillRect/>
          </a:stretch>
        </p:blipFill>
        <p:spPr bwMode="auto">
          <a:xfrm>
            <a:off x="6777866" y="5908360"/>
            <a:ext cx="299705" cy="297013"/>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Image result for email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776098" y="5554216"/>
            <a:ext cx="301473" cy="30147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9657" y="218022"/>
            <a:ext cx="5766580" cy="1283064"/>
          </a:xfrm>
          <a:prstGeom prst="rect">
            <a:avLst/>
          </a:prstGeom>
        </p:spPr>
      </p:pic>
      <p:sp>
        <p:nvSpPr>
          <p:cNvPr id="7" name="Rectangle 6"/>
          <p:cNvSpPr/>
          <p:nvPr/>
        </p:nvSpPr>
        <p:spPr>
          <a:xfrm>
            <a:off x="6522176" y="5138918"/>
            <a:ext cx="5390167" cy="1538883"/>
          </a:xfrm>
          <a:prstGeom prst="rect">
            <a:avLst/>
          </a:prstGeom>
        </p:spPr>
        <p:txBody>
          <a:bodyPr wrap="square">
            <a:spAutoFit/>
          </a:bodyPr>
          <a:lstStyle/>
          <a:p>
            <a:endParaRPr lang="en-GB" dirty="0">
              <a:solidFill>
                <a:schemeClr val="tx1">
                  <a:lumMod val="65000"/>
                  <a:lumOff val="35000"/>
                </a:schemeClr>
              </a:solidFill>
            </a:endParaRPr>
          </a:p>
          <a:p>
            <a:r>
              <a:rPr lang="en-GB" sz="2400" dirty="0">
                <a:solidFill>
                  <a:schemeClr val="tx1">
                    <a:lumMod val="65000"/>
                    <a:lumOff val="35000"/>
                  </a:schemeClr>
                </a:solidFill>
              </a:rPr>
              <a:t>        schoolvue@uk-skills.com</a:t>
            </a:r>
            <a:endParaRPr lang="en-GB" sz="2400" dirty="0">
              <a:solidFill>
                <a:schemeClr val="tx1">
                  <a:lumMod val="65000"/>
                  <a:lumOff val="35000"/>
                </a:schemeClr>
              </a:solidFill>
            </a:endParaRPr>
          </a:p>
          <a:p>
            <a:r>
              <a:rPr lang="en-GB" sz="2400" dirty="0">
                <a:solidFill>
                  <a:schemeClr val="tx1">
                    <a:lumMod val="65000"/>
                    <a:lumOff val="35000"/>
                  </a:schemeClr>
                </a:solidFill>
              </a:rPr>
              <a:t>        uk-skills.co/schoolvue</a:t>
            </a:r>
            <a:endParaRPr lang="en-GB" sz="2800" dirty="0">
              <a:solidFill>
                <a:schemeClr val="tx1">
                  <a:lumMod val="65000"/>
                  <a:lumOff val="35000"/>
                </a:schemeClr>
              </a:solidFill>
            </a:endParaRPr>
          </a:p>
          <a:p>
            <a:pPr algn="ctr"/>
            <a:endParaRPr lang="en-GB" sz="2800" dirty="0">
              <a:solidFill>
                <a:schemeClr val="tx1">
                  <a:lumMod val="65000"/>
                  <a:lumOff val="3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stretch>
            <a:fillRect/>
          </a:stretch>
        </p:blipFill>
        <p:spPr>
          <a:xfrm>
            <a:off x="0" y="1"/>
            <a:ext cx="12192000" cy="1299712"/>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0272" y="1"/>
            <a:ext cx="1299712" cy="1299712"/>
          </a:xfrm>
          <a:prstGeom prst="rect">
            <a:avLst/>
          </a:prstGeom>
        </p:spPr>
      </p:pic>
      <p:sp>
        <p:nvSpPr>
          <p:cNvPr id="8" name="TextBox 7"/>
          <p:cNvSpPr txBox="1"/>
          <p:nvPr/>
        </p:nvSpPr>
        <p:spPr>
          <a:xfrm>
            <a:off x="322052" y="281796"/>
            <a:ext cx="7402535" cy="646331"/>
          </a:xfrm>
          <a:prstGeom prst="rect">
            <a:avLst/>
          </a:prstGeom>
          <a:noFill/>
        </p:spPr>
        <p:txBody>
          <a:bodyPr wrap="square" rtlCol="0">
            <a:spAutoFit/>
          </a:bodyPr>
          <a:lstStyle/>
          <a:p>
            <a:r>
              <a:rPr lang="en-GB" sz="3600" b="1" dirty="0">
                <a:solidFill>
                  <a:schemeClr val="bg1">
                    <a:lumMod val="95000"/>
                  </a:schemeClr>
                </a:solidFill>
              </a:rPr>
              <a:t>The Service – Delhi based Data Centre</a:t>
            </a:r>
            <a:endParaRPr lang="en-GB" sz="3600" b="1" dirty="0">
              <a:solidFill>
                <a:schemeClr val="bg1">
                  <a:lumMod val="95000"/>
                </a:schemeClr>
              </a:solidFill>
            </a:endParaRPr>
          </a:p>
        </p:txBody>
      </p:sp>
      <p:pic>
        <p:nvPicPr>
          <p:cNvPr id="20" name="Picture 19"/>
          <p:cNvPicPr>
            <a:picLocks noChangeAspect="1"/>
          </p:cNvPicPr>
          <p:nvPr/>
        </p:nvPicPr>
        <p:blipFill>
          <a:blip r:embed="rId3"/>
          <a:stretch>
            <a:fillRect/>
          </a:stretch>
        </p:blipFill>
        <p:spPr>
          <a:xfrm>
            <a:off x="7876988" y="312744"/>
            <a:ext cx="2735554" cy="674226"/>
          </a:xfrm>
          <a:prstGeom prst="rect">
            <a:avLst/>
          </a:prstGeom>
        </p:spPr>
      </p:pic>
      <p:sp>
        <p:nvSpPr>
          <p:cNvPr id="4" name="AutoShape 4" descr="Image result for helpdesk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GB"/>
          </a:p>
        </p:txBody>
      </p:sp>
      <p:sp>
        <p:nvSpPr>
          <p:cNvPr id="11" name="AutoShape 6" descr="Image result for helpdesk ic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GB"/>
          </a:p>
        </p:txBody>
      </p:sp>
      <p:sp>
        <p:nvSpPr>
          <p:cNvPr id="21" name="AutoShape 12" descr="Image result for india fla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GB"/>
          </a:p>
        </p:txBody>
      </p:sp>
      <p:sp>
        <p:nvSpPr>
          <p:cNvPr id="41" name="Rectangle 40"/>
          <p:cNvSpPr/>
          <p:nvPr/>
        </p:nvSpPr>
        <p:spPr>
          <a:xfrm>
            <a:off x="322054" y="1442146"/>
            <a:ext cx="11777930" cy="1815882"/>
          </a:xfrm>
          <a:prstGeom prst="rect">
            <a:avLst/>
          </a:prstGeom>
        </p:spPr>
        <p:txBody>
          <a:bodyPr wrap="square" anchor="t">
            <a:spAutoFit/>
          </a:bodyPr>
          <a:lstStyle/>
          <a:p>
            <a:r>
              <a:rPr lang="en-GB" sz="2800" b="1" i="1" dirty="0">
                <a:solidFill>
                  <a:schemeClr val="tx1">
                    <a:lumMod val="65000"/>
                    <a:lumOff val="35000"/>
                  </a:schemeClr>
                </a:solidFill>
              </a:rPr>
              <a:t>The Data Team will be made up of experienced educationalists and data analysts. Their purpose is to advise and assist schools in collating student information ready for processing. They will fully manage the SchoolVue analytics tool on behalf of the schools and provide data collection templates.  </a:t>
            </a:r>
            <a:endParaRPr lang="en-GB" sz="2800" b="1" i="1" dirty="0">
              <a:solidFill>
                <a:schemeClr val="tx1">
                  <a:lumMod val="65000"/>
                  <a:lumOff val="35000"/>
                </a:schemeClr>
              </a:solidFill>
            </a:endParaRPr>
          </a:p>
        </p:txBody>
      </p:sp>
      <p:grpSp>
        <p:nvGrpSpPr>
          <p:cNvPr id="19" name="Group 18"/>
          <p:cNvGrpSpPr/>
          <p:nvPr/>
        </p:nvGrpSpPr>
        <p:grpSpPr>
          <a:xfrm>
            <a:off x="4585341" y="3642018"/>
            <a:ext cx="3251355" cy="2426526"/>
            <a:chOff x="3082063" y="1704170"/>
            <a:chExt cx="1874253" cy="1329135"/>
          </a:xfrm>
        </p:grpSpPr>
        <p:grpSp>
          <p:nvGrpSpPr>
            <p:cNvPr id="22" name="Group 21"/>
            <p:cNvGrpSpPr/>
            <p:nvPr/>
          </p:nvGrpSpPr>
          <p:grpSpPr>
            <a:xfrm>
              <a:off x="3082063" y="2194457"/>
              <a:ext cx="1797827" cy="838848"/>
              <a:chOff x="4469362" y="1837107"/>
              <a:chExt cx="1797827" cy="838848"/>
            </a:xfrm>
          </p:grpSpPr>
          <p:pic>
            <p:nvPicPr>
              <p:cNvPr id="25" name="Picture 24"/>
              <p:cNvPicPr>
                <a:picLocks noChangeAspect="1"/>
              </p:cNvPicPr>
              <p:nvPr/>
            </p:nvPicPr>
            <p:blipFill rotWithShape="1">
              <a:blip r:embed="rId4"/>
              <a:srcRect l="18076" t="4039" r="16164" b="11456"/>
              <a:stretch>
                <a:fillRect/>
              </a:stretch>
            </p:blipFill>
            <p:spPr>
              <a:xfrm>
                <a:off x="4469362" y="1837107"/>
                <a:ext cx="605139" cy="838848"/>
              </a:xfrm>
              <a:prstGeom prst="rect">
                <a:avLst/>
              </a:prstGeom>
              <a:ln>
                <a:solidFill>
                  <a:schemeClr val="tx1"/>
                </a:solidFill>
              </a:ln>
            </p:spPr>
          </p:pic>
          <p:pic>
            <p:nvPicPr>
              <p:cNvPr id="26" name="Picture 25"/>
              <p:cNvPicPr>
                <a:picLocks noChangeAspect="1"/>
              </p:cNvPicPr>
              <p:nvPr/>
            </p:nvPicPr>
            <p:blipFill rotWithShape="1">
              <a:blip r:embed="rId4"/>
              <a:srcRect l="18076" t="4039" r="16164" b="11456"/>
              <a:stretch>
                <a:fillRect/>
              </a:stretch>
            </p:blipFill>
            <p:spPr>
              <a:xfrm>
                <a:off x="5060899" y="1837107"/>
                <a:ext cx="605139" cy="838848"/>
              </a:xfrm>
              <a:prstGeom prst="rect">
                <a:avLst/>
              </a:prstGeom>
              <a:ln>
                <a:solidFill>
                  <a:schemeClr val="tx1"/>
                </a:solidFill>
              </a:ln>
            </p:spPr>
          </p:pic>
          <p:pic>
            <p:nvPicPr>
              <p:cNvPr id="27" name="Picture 26"/>
              <p:cNvPicPr>
                <a:picLocks noChangeAspect="1"/>
              </p:cNvPicPr>
              <p:nvPr/>
            </p:nvPicPr>
            <p:blipFill rotWithShape="1">
              <a:blip r:embed="rId4"/>
              <a:srcRect l="18076" t="4039" r="16164" b="11456"/>
              <a:stretch>
                <a:fillRect/>
              </a:stretch>
            </p:blipFill>
            <p:spPr>
              <a:xfrm>
                <a:off x="5662050" y="1837107"/>
                <a:ext cx="605139" cy="838848"/>
              </a:xfrm>
              <a:prstGeom prst="rect">
                <a:avLst/>
              </a:prstGeom>
              <a:ln>
                <a:solidFill>
                  <a:schemeClr val="tx1"/>
                </a:solidFill>
              </a:ln>
            </p:spPr>
          </p:pic>
        </p:grpSp>
        <p:pic>
          <p:nvPicPr>
            <p:cNvPr id="23" name="Picture 22"/>
            <p:cNvPicPr>
              <a:picLocks noChangeAspect="1"/>
            </p:cNvPicPr>
            <p:nvPr/>
          </p:nvPicPr>
          <p:blipFill rotWithShape="1">
            <a:blip r:embed="rId5"/>
            <a:srcRect t="10204"/>
            <a:stretch>
              <a:fillRect/>
            </a:stretch>
          </p:blipFill>
          <p:spPr>
            <a:xfrm>
              <a:off x="3425753" y="1704170"/>
              <a:ext cx="1100831" cy="227024"/>
            </a:xfrm>
            <a:prstGeom prst="rect">
              <a:avLst/>
            </a:prstGeom>
          </p:spPr>
        </p:pic>
        <p:sp>
          <p:nvSpPr>
            <p:cNvPr id="24" name="Rectangle 23"/>
            <p:cNvSpPr/>
            <p:nvPr/>
          </p:nvSpPr>
          <p:spPr>
            <a:xfrm>
              <a:off x="3471191" y="1898650"/>
              <a:ext cx="1485125" cy="400110"/>
            </a:xfrm>
            <a:prstGeom prst="rect">
              <a:avLst/>
            </a:prstGeom>
          </p:spPr>
          <p:txBody>
            <a:bodyPr wrap="square">
              <a:spAutoFit/>
            </a:bodyPr>
            <a:lstStyle/>
            <a:p>
              <a:r>
                <a:rPr lang="en-GB" sz="2000" i="1">
                  <a:solidFill>
                    <a:schemeClr val="tx1">
                      <a:lumMod val="65000"/>
                      <a:lumOff val="35000"/>
                    </a:schemeClr>
                  </a:solidFill>
                </a:rPr>
                <a:t>Data Centre</a:t>
              </a:r>
              <a:endParaRPr lang="en-GB" sz="2000" i="1">
                <a:solidFill>
                  <a:schemeClr val="tx1">
                    <a:lumMod val="65000"/>
                    <a:lumOff val="35000"/>
                  </a:schemeClr>
                </a:solidFill>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stretch>
            <a:fillRect/>
          </a:stretch>
        </p:blipFill>
        <p:spPr>
          <a:xfrm>
            <a:off x="0" y="1"/>
            <a:ext cx="12192000" cy="1299712"/>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0272" y="1"/>
            <a:ext cx="1299712" cy="1299712"/>
          </a:xfrm>
          <a:prstGeom prst="rect">
            <a:avLst/>
          </a:prstGeom>
        </p:spPr>
      </p:pic>
      <p:pic>
        <p:nvPicPr>
          <p:cNvPr id="2064" name="Picture 16" descr="Image result for microsoft az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71160" y="4304617"/>
            <a:ext cx="1358965" cy="70788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71160" y="5037490"/>
            <a:ext cx="1189400" cy="1189400"/>
          </a:xfrm>
          <a:prstGeom prst="rect">
            <a:avLst/>
          </a:prstGeom>
        </p:spPr>
      </p:pic>
      <p:pic>
        <p:nvPicPr>
          <p:cNvPr id="2072" name="Picture 24" descr="https://insertmedia.bing.office.net/th/id/OIP.jLauQn_aULz-dPiGvVQDkwHaHa?w=144&amp;h=144&amp;c=8&amp;rs=1&amp;pid=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8211" y="2376895"/>
            <a:ext cx="931562" cy="931563"/>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30" descr="Image result for family ic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80436" y="2203469"/>
            <a:ext cx="1239671" cy="1239671"/>
          </a:xfrm>
          <a:prstGeom prst="rect">
            <a:avLst/>
          </a:prstGeom>
          <a:noFill/>
          <a:extLst>
            <a:ext uri="{909E8E84-426E-40DD-AFC4-6F175D3DCCD1}">
              <a14:hiddenFill xmlns:a14="http://schemas.microsoft.com/office/drawing/2010/main">
                <a:solidFill>
                  <a:srgbClr val="FFFFFF"/>
                </a:solidFill>
              </a14:hiddenFill>
            </a:ext>
          </a:extLst>
        </p:spPr>
      </p:pic>
      <p:sp>
        <p:nvSpPr>
          <p:cNvPr id="26" name="Right Arrow 25"/>
          <p:cNvSpPr/>
          <p:nvPr/>
        </p:nvSpPr>
        <p:spPr>
          <a:xfrm rot="14285859">
            <a:off x="7414277" y="4132989"/>
            <a:ext cx="1324373" cy="356558"/>
          </a:xfrm>
          <a:prstGeom prst="rightArrow">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ight Arrow 26"/>
          <p:cNvSpPr/>
          <p:nvPr/>
        </p:nvSpPr>
        <p:spPr>
          <a:xfrm>
            <a:off x="4889240" y="5369927"/>
            <a:ext cx="992559" cy="356558"/>
          </a:xfrm>
          <a:prstGeom prst="rightArrow">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ight Arrow 27"/>
          <p:cNvSpPr/>
          <p:nvPr/>
        </p:nvSpPr>
        <p:spPr>
          <a:xfrm rot="5400000">
            <a:off x="3015134" y="3597725"/>
            <a:ext cx="735297" cy="356558"/>
          </a:xfrm>
          <a:prstGeom prst="rightArrow">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p:cNvSpPr/>
          <p:nvPr/>
        </p:nvSpPr>
        <p:spPr>
          <a:xfrm>
            <a:off x="8568211" y="1674311"/>
            <a:ext cx="1272394" cy="400110"/>
          </a:xfrm>
          <a:prstGeom prst="rect">
            <a:avLst/>
          </a:prstGeom>
        </p:spPr>
        <p:txBody>
          <a:bodyPr wrap="square">
            <a:spAutoFit/>
          </a:bodyPr>
          <a:lstStyle/>
          <a:p>
            <a:r>
              <a:rPr lang="en-GB" sz="2000" i="1">
                <a:solidFill>
                  <a:schemeClr val="tx1">
                    <a:lumMod val="65000"/>
                    <a:lumOff val="35000"/>
                  </a:schemeClr>
                </a:solidFill>
              </a:rPr>
              <a:t>Schools</a:t>
            </a:r>
            <a:endParaRPr lang="en-GB" sz="2000" i="1">
              <a:solidFill>
                <a:schemeClr val="tx1">
                  <a:lumMod val="65000"/>
                  <a:lumOff val="35000"/>
                </a:schemeClr>
              </a:solidFill>
            </a:endParaRPr>
          </a:p>
        </p:txBody>
      </p:sp>
      <p:sp>
        <p:nvSpPr>
          <p:cNvPr id="31" name="Rectangle 30"/>
          <p:cNvSpPr/>
          <p:nvPr/>
        </p:nvSpPr>
        <p:spPr>
          <a:xfrm>
            <a:off x="9938980" y="1646148"/>
            <a:ext cx="1766774" cy="707886"/>
          </a:xfrm>
          <a:prstGeom prst="rect">
            <a:avLst/>
          </a:prstGeom>
        </p:spPr>
        <p:txBody>
          <a:bodyPr wrap="square">
            <a:spAutoFit/>
          </a:bodyPr>
          <a:lstStyle/>
          <a:p>
            <a:pPr algn="ctr"/>
            <a:r>
              <a:rPr lang="en-GB" sz="2000" i="1">
                <a:solidFill>
                  <a:schemeClr val="tx1">
                    <a:lumMod val="65000"/>
                    <a:lumOff val="35000"/>
                  </a:schemeClr>
                </a:solidFill>
              </a:rPr>
              <a:t>Parents and students</a:t>
            </a:r>
            <a:endParaRPr lang="en-GB" sz="2000" i="1">
              <a:solidFill>
                <a:schemeClr val="tx1">
                  <a:lumMod val="65000"/>
                  <a:lumOff val="35000"/>
                </a:schemeClr>
              </a:solidFill>
            </a:endParaRPr>
          </a:p>
        </p:txBody>
      </p:sp>
      <p:pic>
        <p:nvPicPr>
          <p:cNvPr id="20" name="Picture 19"/>
          <p:cNvPicPr>
            <a:picLocks noChangeAspect="1"/>
          </p:cNvPicPr>
          <p:nvPr/>
        </p:nvPicPr>
        <p:blipFill>
          <a:blip r:embed="rId7"/>
          <a:stretch>
            <a:fillRect/>
          </a:stretch>
        </p:blipFill>
        <p:spPr>
          <a:xfrm>
            <a:off x="7876988" y="312744"/>
            <a:ext cx="2735554" cy="674226"/>
          </a:xfrm>
          <a:prstGeom prst="rect">
            <a:avLst/>
          </a:prstGeom>
        </p:spPr>
      </p:pic>
      <p:sp>
        <p:nvSpPr>
          <p:cNvPr id="4" name="AutoShape 4" descr="Image result for helpdesk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GB"/>
          </a:p>
        </p:txBody>
      </p:sp>
      <p:sp>
        <p:nvSpPr>
          <p:cNvPr id="11" name="AutoShape 6" descr="Image result for helpdesk ic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GB"/>
          </a:p>
        </p:txBody>
      </p:sp>
      <p:grpSp>
        <p:nvGrpSpPr>
          <p:cNvPr id="19" name="Group 18"/>
          <p:cNvGrpSpPr/>
          <p:nvPr/>
        </p:nvGrpSpPr>
        <p:grpSpPr>
          <a:xfrm>
            <a:off x="2118314" y="4417009"/>
            <a:ext cx="2650621" cy="1884576"/>
            <a:chOff x="3082063" y="1704170"/>
            <a:chExt cx="1874253" cy="1329135"/>
          </a:xfrm>
        </p:grpSpPr>
        <p:grpSp>
          <p:nvGrpSpPr>
            <p:cNvPr id="17" name="Group 16"/>
            <p:cNvGrpSpPr/>
            <p:nvPr/>
          </p:nvGrpSpPr>
          <p:grpSpPr>
            <a:xfrm>
              <a:off x="3082063" y="2194457"/>
              <a:ext cx="1797827" cy="838848"/>
              <a:chOff x="4469362" y="1837107"/>
              <a:chExt cx="1797827" cy="838848"/>
            </a:xfrm>
          </p:grpSpPr>
          <p:pic>
            <p:nvPicPr>
              <p:cNvPr id="16" name="Picture 15"/>
              <p:cNvPicPr>
                <a:picLocks noChangeAspect="1"/>
              </p:cNvPicPr>
              <p:nvPr/>
            </p:nvPicPr>
            <p:blipFill rotWithShape="1">
              <a:blip r:embed="rId8"/>
              <a:srcRect l="18076" t="4039" r="16164" b="11456"/>
              <a:stretch>
                <a:fillRect/>
              </a:stretch>
            </p:blipFill>
            <p:spPr>
              <a:xfrm>
                <a:off x="4469362" y="1837107"/>
                <a:ext cx="605139" cy="838848"/>
              </a:xfrm>
              <a:prstGeom prst="rect">
                <a:avLst/>
              </a:prstGeom>
              <a:ln>
                <a:solidFill>
                  <a:schemeClr val="tx1"/>
                </a:solidFill>
              </a:ln>
            </p:spPr>
          </p:pic>
          <p:pic>
            <p:nvPicPr>
              <p:cNvPr id="34" name="Picture 33"/>
              <p:cNvPicPr>
                <a:picLocks noChangeAspect="1"/>
              </p:cNvPicPr>
              <p:nvPr/>
            </p:nvPicPr>
            <p:blipFill rotWithShape="1">
              <a:blip r:embed="rId8"/>
              <a:srcRect l="18076" t="4039" r="16164" b="11456"/>
              <a:stretch>
                <a:fillRect/>
              </a:stretch>
            </p:blipFill>
            <p:spPr>
              <a:xfrm>
                <a:off x="5060899" y="1837107"/>
                <a:ext cx="605139" cy="838848"/>
              </a:xfrm>
              <a:prstGeom prst="rect">
                <a:avLst/>
              </a:prstGeom>
              <a:ln>
                <a:solidFill>
                  <a:schemeClr val="tx1"/>
                </a:solidFill>
              </a:ln>
            </p:spPr>
          </p:pic>
          <p:pic>
            <p:nvPicPr>
              <p:cNvPr id="36" name="Picture 35"/>
              <p:cNvPicPr>
                <a:picLocks noChangeAspect="1"/>
              </p:cNvPicPr>
              <p:nvPr/>
            </p:nvPicPr>
            <p:blipFill rotWithShape="1">
              <a:blip r:embed="rId8"/>
              <a:srcRect l="18076" t="4039" r="16164" b="11456"/>
              <a:stretch>
                <a:fillRect/>
              </a:stretch>
            </p:blipFill>
            <p:spPr>
              <a:xfrm>
                <a:off x="5662050" y="1837107"/>
                <a:ext cx="605139" cy="838848"/>
              </a:xfrm>
              <a:prstGeom prst="rect">
                <a:avLst/>
              </a:prstGeom>
              <a:ln>
                <a:solidFill>
                  <a:schemeClr val="tx1"/>
                </a:solidFill>
              </a:ln>
            </p:spPr>
          </p:pic>
        </p:grpSp>
        <p:pic>
          <p:nvPicPr>
            <p:cNvPr id="18" name="Picture 17"/>
            <p:cNvPicPr>
              <a:picLocks noChangeAspect="1"/>
            </p:cNvPicPr>
            <p:nvPr/>
          </p:nvPicPr>
          <p:blipFill rotWithShape="1">
            <a:blip r:embed="rId9"/>
            <a:srcRect t="10204"/>
            <a:stretch>
              <a:fillRect/>
            </a:stretch>
          </p:blipFill>
          <p:spPr>
            <a:xfrm>
              <a:off x="3425753" y="1704170"/>
              <a:ext cx="1100831" cy="227024"/>
            </a:xfrm>
            <a:prstGeom prst="rect">
              <a:avLst/>
            </a:prstGeom>
          </p:spPr>
        </p:pic>
        <p:sp>
          <p:nvSpPr>
            <p:cNvPr id="37" name="Rectangle 36"/>
            <p:cNvSpPr/>
            <p:nvPr/>
          </p:nvSpPr>
          <p:spPr>
            <a:xfrm>
              <a:off x="3471191" y="1898650"/>
              <a:ext cx="1485125" cy="400110"/>
            </a:xfrm>
            <a:prstGeom prst="rect">
              <a:avLst/>
            </a:prstGeom>
          </p:spPr>
          <p:txBody>
            <a:bodyPr wrap="square">
              <a:spAutoFit/>
            </a:bodyPr>
            <a:lstStyle/>
            <a:p>
              <a:r>
                <a:rPr lang="en-GB" sz="2000" i="1">
                  <a:solidFill>
                    <a:schemeClr val="tx1">
                      <a:lumMod val="65000"/>
                      <a:lumOff val="35000"/>
                    </a:schemeClr>
                  </a:solidFill>
                </a:rPr>
                <a:t>Data Centre</a:t>
              </a:r>
              <a:endParaRPr lang="en-GB" sz="2000" i="1">
                <a:solidFill>
                  <a:schemeClr val="tx1">
                    <a:lumMod val="65000"/>
                    <a:lumOff val="35000"/>
                  </a:schemeClr>
                </a:solidFill>
              </a:endParaRPr>
            </a:p>
          </p:txBody>
        </p:sp>
      </p:grpSp>
      <p:sp>
        <p:nvSpPr>
          <p:cNvPr id="38" name="Rectangle 37"/>
          <p:cNvSpPr/>
          <p:nvPr/>
        </p:nvSpPr>
        <p:spPr>
          <a:xfrm>
            <a:off x="6134972" y="1646148"/>
            <a:ext cx="1631208" cy="707886"/>
          </a:xfrm>
          <a:prstGeom prst="rect">
            <a:avLst/>
          </a:prstGeom>
        </p:spPr>
        <p:txBody>
          <a:bodyPr wrap="square">
            <a:spAutoFit/>
          </a:bodyPr>
          <a:lstStyle/>
          <a:p>
            <a:pPr algn="ctr"/>
            <a:r>
              <a:rPr lang="en-GB" sz="2000" i="1">
                <a:solidFill>
                  <a:schemeClr val="tx1">
                    <a:lumMod val="65000"/>
                    <a:lumOff val="35000"/>
                  </a:schemeClr>
                </a:solidFill>
              </a:rPr>
              <a:t>Network of Schools </a:t>
            </a:r>
            <a:endParaRPr lang="en-GB" sz="2000" i="1">
              <a:solidFill>
                <a:schemeClr val="tx1">
                  <a:lumMod val="65000"/>
                  <a:lumOff val="35000"/>
                </a:schemeClr>
              </a:solidFill>
            </a:endParaRPr>
          </a:p>
        </p:txBody>
      </p:sp>
      <p:sp>
        <p:nvSpPr>
          <p:cNvPr id="40" name="Right Arrow 39"/>
          <p:cNvSpPr/>
          <p:nvPr/>
        </p:nvSpPr>
        <p:spPr>
          <a:xfrm rot="17994800">
            <a:off x="9354763" y="4112219"/>
            <a:ext cx="1292678" cy="356558"/>
          </a:xfrm>
          <a:prstGeom prst="rightArrow">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AutoShape 12" descr="Image result for india fla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GB"/>
          </a:p>
        </p:txBody>
      </p:sp>
      <p:sp>
        <p:nvSpPr>
          <p:cNvPr id="45" name="Rectangle 44"/>
          <p:cNvSpPr/>
          <p:nvPr/>
        </p:nvSpPr>
        <p:spPr>
          <a:xfrm>
            <a:off x="265455" y="3443140"/>
            <a:ext cx="1911458" cy="830997"/>
          </a:xfrm>
          <a:prstGeom prst="rect">
            <a:avLst/>
          </a:prstGeom>
        </p:spPr>
        <p:txBody>
          <a:bodyPr wrap="square">
            <a:spAutoFit/>
          </a:bodyPr>
          <a:lstStyle/>
          <a:p>
            <a:r>
              <a:rPr lang="en-GB" sz="1600" i="1">
                <a:solidFill>
                  <a:schemeClr val="tx1">
                    <a:lumMod val="65000"/>
                    <a:lumOff val="35000"/>
                  </a:schemeClr>
                </a:solidFill>
              </a:rPr>
              <a:t>Schools send assessment data to UK Skills data centre</a:t>
            </a:r>
            <a:endParaRPr lang="en-GB" sz="1600" i="1">
              <a:solidFill>
                <a:schemeClr val="tx1">
                  <a:lumMod val="65000"/>
                  <a:lumOff val="35000"/>
                </a:schemeClr>
              </a:solidFill>
            </a:endParaRPr>
          </a:p>
        </p:txBody>
      </p:sp>
      <p:sp>
        <p:nvSpPr>
          <p:cNvPr id="46" name="Rectangle 45"/>
          <p:cNvSpPr/>
          <p:nvPr/>
        </p:nvSpPr>
        <p:spPr>
          <a:xfrm>
            <a:off x="342927" y="5112185"/>
            <a:ext cx="1741303" cy="1077218"/>
          </a:xfrm>
          <a:prstGeom prst="rect">
            <a:avLst/>
          </a:prstGeom>
        </p:spPr>
        <p:txBody>
          <a:bodyPr wrap="square">
            <a:spAutoFit/>
          </a:bodyPr>
          <a:lstStyle/>
          <a:p>
            <a:r>
              <a:rPr lang="en-GB" sz="1600" i="1" dirty="0">
                <a:solidFill>
                  <a:schemeClr val="tx1">
                    <a:lumMod val="65000"/>
                    <a:lumOff val="35000"/>
                  </a:schemeClr>
                </a:solidFill>
              </a:rPr>
              <a:t>The Data Centre upload the data and manage SchoolVue</a:t>
            </a:r>
            <a:endParaRPr lang="en-GB" sz="1600" i="1" dirty="0">
              <a:solidFill>
                <a:schemeClr val="tx1">
                  <a:lumMod val="65000"/>
                  <a:lumOff val="35000"/>
                </a:schemeClr>
              </a:solidFill>
            </a:endParaRPr>
          </a:p>
        </p:txBody>
      </p:sp>
      <p:sp>
        <p:nvSpPr>
          <p:cNvPr id="47" name="Right Arrow 46"/>
          <p:cNvSpPr/>
          <p:nvPr/>
        </p:nvSpPr>
        <p:spPr>
          <a:xfrm rot="16200000">
            <a:off x="8449721" y="3930210"/>
            <a:ext cx="1168544" cy="356558"/>
          </a:xfrm>
          <a:prstGeom prst="rightArrow">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8" name="Picture 47"/>
          <p:cNvPicPr>
            <a:picLocks noChangeAspect="1"/>
          </p:cNvPicPr>
          <p:nvPr/>
        </p:nvPicPr>
        <p:blipFill rotWithShape="1">
          <a:blip r:embed="rId10" cstate="print">
            <a:extLst>
              <a:ext uri="{28A0092B-C50C-407E-A947-70E740481C1C}">
                <a14:useLocalDpi xmlns:a14="http://schemas.microsoft.com/office/drawing/2010/main" val="0"/>
              </a:ext>
            </a:extLst>
          </a:blip>
          <a:srcRect t="13181" b="16451"/>
          <a:stretch>
            <a:fillRect/>
          </a:stretch>
        </p:blipFill>
        <p:spPr>
          <a:xfrm>
            <a:off x="8129005" y="4933924"/>
            <a:ext cx="1809975" cy="1273638"/>
          </a:xfrm>
          <a:prstGeom prst="rect">
            <a:avLst/>
          </a:prstGeom>
        </p:spPr>
      </p:pic>
      <p:sp>
        <p:nvSpPr>
          <p:cNvPr id="39" name="TextBox 38"/>
          <p:cNvSpPr txBox="1"/>
          <p:nvPr/>
        </p:nvSpPr>
        <p:spPr>
          <a:xfrm>
            <a:off x="322053" y="281796"/>
            <a:ext cx="4007351" cy="646331"/>
          </a:xfrm>
          <a:prstGeom prst="rect">
            <a:avLst/>
          </a:prstGeom>
          <a:noFill/>
        </p:spPr>
        <p:txBody>
          <a:bodyPr wrap="square" rtlCol="0">
            <a:spAutoFit/>
          </a:bodyPr>
          <a:lstStyle/>
          <a:p>
            <a:pPr algn="ctr"/>
            <a:r>
              <a:rPr lang="en-GB" sz="3600" b="1">
                <a:solidFill>
                  <a:schemeClr val="bg1">
                    <a:lumMod val="95000"/>
                  </a:schemeClr>
                </a:solidFill>
              </a:rPr>
              <a:t>The Service - Model</a:t>
            </a:r>
            <a:endParaRPr lang="en-GB" sz="3600" b="1">
              <a:solidFill>
                <a:schemeClr val="bg1">
                  <a:lumMod val="95000"/>
                </a:schemeClr>
              </a:solidFill>
            </a:endParaRPr>
          </a:p>
        </p:txBody>
      </p:sp>
      <p:pic>
        <p:nvPicPr>
          <p:cNvPr id="41" name="Picture 40"/>
          <p:cNvPicPr>
            <a:picLocks noChangeAspect="1"/>
          </p:cNvPicPr>
          <p:nvPr/>
        </p:nvPicPr>
        <p:blipFill>
          <a:blip r:embed="rId11"/>
          <a:stretch>
            <a:fillRect/>
          </a:stretch>
        </p:blipFill>
        <p:spPr>
          <a:xfrm>
            <a:off x="5589858" y="2308243"/>
            <a:ext cx="2553556" cy="894868"/>
          </a:xfrm>
          <a:prstGeom prst="rect">
            <a:avLst/>
          </a:prstGeom>
        </p:spPr>
      </p:pic>
      <p:sp>
        <p:nvSpPr>
          <p:cNvPr id="42" name="Rectangle 41"/>
          <p:cNvSpPr/>
          <p:nvPr/>
        </p:nvSpPr>
        <p:spPr>
          <a:xfrm>
            <a:off x="240356" y="1964346"/>
            <a:ext cx="2325028" cy="1077218"/>
          </a:xfrm>
          <a:prstGeom prst="rect">
            <a:avLst/>
          </a:prstGeom>
        </p:spPr>
        <p:txBody>
          <a:bodyPr wrap="square">
            <a:spAutoFit/>
          </a:bodyPr>
          <a:lstStyle/>
          <a:p>
            <a:r>
              <a:rPr lang="en-GB" sz="1600" i="1">
                <a:solidFill>
                  <a:schemeClr val="tx1">
                    <a:lumMod val="65000"/>
                    <a:lumOff val="35000"/>
                  </a:schemeClr>
                </a:solidFill>
              </a:rPr>
              <a:t>Schools collect CBSE / State Board / ICSE Student Assessment Data throughout the year</a:t>
            </a:r>
            <a:endParaRPr lang="en-GB" sz="1600" i="1">
              <a:solidFill>
                <a:schemeClr val="tx1">
                  <a:lumMod val="65000"/>
                  <a:lumOff val="35000"/>
                </a:schemeClr>
              </a:solidFill>
            </a:endParaRPr>
          </a:p>
        </p:txBody>
      </p:sp>
      <p:pic>
        <p:nvPicPr>
          <p:cNvPr id="43" name="Picture 42"/>
          <p:cNvPicPr>
            <a:picLocks noChangeAspect="1"/>
          </p:cNvPicPr>
          <p:nvPr/>
        </p:nvPicPr>
        <p:blipFill>
          <a:blip r:embed="rId12"/>
          <a:stretch>
            <a:fillRect/>
          </a:stretch>
        </p:blipFill>
        <p:spPr>
          <a:xfrm>
            <a:off x="2500185" y="2245889"/>
            <a:ext cx="1766774" cy="795675"/>
          </a:xfrm>
          <a:prstGeom prst="rect">
            <a:avLst/>
          </a:prstGeom>
        </p:spPr>
      </p:pic>
      <p:sp>
        <p:nvSpPr>
          <p:cNvPr id="49" name="Right Arrow 26"/>
          <p:cNvSpPr/>
          <p:nvPr/>
        </p:nvSpPr>
        <p:spPr>
          <a:xfrm>
            <a:off x="7320515" y="5392464"/>
            <a:ext cx="992559" cy="356558"/>
          </a:xfrm>
          <a:prstGeom prst="rightArrow">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1"/>
          <a:stretch>
            <a:fillRect/>
          </a:stretch>
        </p:blipFill>
        <p:spPr>
          <a:xfrm>
            <a:off x="246476" y="5192376"/>
            <a:ext cx="3739780" cy="1310568"/>
          </a:xfrm>
          <a:prstGeom prst="rect">
            <a:avLst/>
          </a:prstGeom>
        </p:spPr>
      </p:pic>
      <p:sp>
        <p:nvSpPr>
          <p:cNvPr id="14" name="Rounded Rectangle 13"/>
          <p:cNvSpPr/>
          <p:nvPr/>
        </p:nvSpPr>
        <p:spPr>
          <a:xfrm>
            <a:off x="183630" y="1609646"/>
            <a:ext cx="3923083" cy="5066583"/>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a:stretch>
            <a:fillRect/>
          </a:stretch>
        </p:blipFill>
        <p:spPr>
          <a:xfrm>
            <a:off x="0" y="1"/>
            <a:ext cx="12192000" cy="1299712"/>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00272" y="1"/>
            <a:ext cx="1299712" cy="1299712"/>
          </a:xfrm>
          <a:prstGeom prst="rect">
            <a:avLst/>
          </a:prstGeom>
        </p:spPr>
      </p:pic>
      <p:sp>
        <p:nvSpPr>
          <p:cNvPr id="8" name="TextBox 7"/>
          <p:cNvSpPr txBox="1"/>
          <p:nvPr/>
        </p:nvSpPr>
        <p:spPr>
          <a:xfrm>
            <a:off x="322053" y="281796"/>
            <a:ext cx="10012391" cy="646331"/>
          </a:xfrm>
          <a:prstGeom prst="rect">
            <a:avLst/>
          </a:prstGeom>
          <a:noFill/>
        </p:spPr>
        <p:txBody>
          <a:bodyPr wrap="square" rtlCol="0" anchor="t">
            <a:spAutoFit/>
          </a:bodyPr>
          <a:lstStyle/>
          <a:p>
            <a:r>
              <a:rPr lang="en-GB" sz="3600" b="1">
                <a:solidFill>
                  <a:schemeClr val="bg1">
                    <a:lumMod val="95000"/>
                  </a:schemeClr>
                </a:solidFill>
              </a:rPr>
              <a:t>The Service - Outcomes</a:t>
            </a:r>
            <a:endParaRPr lang="en-GB" sz="3600" b="1">
              <a:solidFill>
                <a:schemeClr val="bg1">
                  <a:lumMod val="95000"/>
                </a:schemeClr>
              </a:solidFill>
            </a:endParaRPr>
          </a:p>
        </p:txBody>
      </p:sp>
      <p:sp>
        <p:nvSpPr>
          <p:cNvPr id="15" name="TextBox 14"/>
          <p:cNvSpPr txBox="1"/>
          <p:nvPr/>
        </p:nvSpPr>
        <p:spPr>
          <a:xfrm>
            <a:off x="405991" y="1725093"/>
            <a:ext cx="3231640" cy="646331"/>
          </a:xfrm>
          <a:prstGeom prst="rect">
            <a:avLst/>
          </a:prstGeom>
          <a:noFill/>
        </p:spPr>
        <p:txBody>
          <a:bodyPr wrap="square" rtlCol="0">
            <a:spAutoFit/>
          </a:bodyPr>
          <a:lstStyle/>
          <a:p>
            <a:pPr algn="ctr"/>
            <a:r>
              <a:rPr lang="en-GB" sz="2800" b="1">
                <a:solidFill>
                  <a:schemeClr val="tx1">
                    <a:lumMod val="65000"/>
                    <a:lumOff val="35000"/>
                  </a:schemeClr>
                </a:solidFill>
              </a:rPr>
              <a:t>Network of Schools</a:t>
            </a:r>
            <a:endParaRPr lang="en-GB" sz="2800" b="1">
              <a:solidFill>
                <a:schemeClr val="tx1">
                  <a:lumMod val="65000"/>
                  <a:lumOff val="35000"/>
                </a:schemeClr>
              </a:solidFill>
            </a:endParaRPr>
          </a:p>
          <a:p>
            <a:pPr algn="ctr"/>
            <a:r>
              <a:rPr lang="en-GB" sz="800">
                <a:solidFill>
                  <a:schemeClr val="bg1"/>
                </a:solidFill>
              </a:rPr>
              <a:t> </a:t>
            </a:r>
            <a:endParaRPr lang="en-GB" sz="800">
              <a:solidFill>
                <a:schemeClr val="bg1"/>
              </a:solidFill>
            </a:endParaRPr>
          </a:p>
        </p:txBody>
      </p:sp>
      <p:pic>
        <p:nvPicPr>
          <p:cNvPr id="22" name="Picture 21"/>
          <p:cNvPicPr>
            <a:picLocks noChangeAspect="1"/>
          </p:cNvPicPr>
          <p:nvPr/>
        </p:nvPicPr>
        <p:blipFill>
          <a:blip r:embed="rId4"/>
          <a:stretch>
            <a:fillRect/>
          </a:stretch>
        </p:blipFill>
        <p:spPr>
          <a:xfrm>
            <a:off x="7876988" y="312744"/>
            <a:ext cx="2735554" cy="674226"/>
          </a:xfrm>
          <a:prstGeom prst="rect">
            <a:avLst/>
          </a:prstGeom>
        </p:spPr>
      </p:pic>
      <p:sp>
        <p:nvSpPr>
          <p:cNvPr id="26" name="Rectangle 25"/>
          <p:cNvSpPr/>
          <p:nvPr/>
        </p:nvSpPr>
        <p:spPr>
          <a:xfrm>
            <a:off x="425170" y="2330054"/>
            <a:ext cx="3680299" cy="2862322"/>
          </a:xfrm>
          <a:prstGeom prst="rect">
            <a:avLst/>
          </a:prstGeom>
        </p:spPr>
        <p:txBody>
          <a:bodyPr wrap="square">
            <a:spAutoFit/>
          </a:bodyPr>
          <a:lstStyle/>
          <a:p>
            <a:r>
              <a:rPr lang="en-GB" sz="1600" i="1">
                <a:solidFill>
                  <a:schemeClr val="tx1">
                    <a:lumMod val="65000"/>
                    <a:lumOff val="35000"/>
                  </a:schemeClr>
                </a:solidFill>
              </a:rPr>
              <a:t>Provide an overview of a network of schools as one organisation. </a:t>
            </a:r>
            <a:endParaRPr lang="en-GB" sz="1600" i="1">
              <a:solidFill>
                <a:schemeClr val="tx1">
                  <a:lumMod val="65000"/>
                  <a:lumOff val="35000"/>
                </a:schemeClr>
              </a:solidFill>
            </a:endParaRPr>
          </a:p>
          <a:p>
            <a:endParaRPr lang="en-GB" sz="1600" b="1" i="1">
              <a:solidFill>
                <a:schemeClr val="tx1">
                  <a:lumMod val="65000"/>
                  <a:lumOff val="35000"/>
                </a:schemeClr>
              </a:solidFill>
            </a:endParaRPr>
          </a:p>
          <a:p>
            <a:r>
              <a:rPr lang="en-GB" b="1" i="1">
                <a:solidFill>
                  <a:schemeClr val="tx1">
                    <a:lumMod val="65000"/>
                    <a:lumOff val="35000"/>
                  </a:schemeClr>
                </a:solidFill>
              </a:rPr>
              <a:t>The analytics are used to drive school improvement strategy.</a:t>
            </a:r>
            <a:endParaRPr lang="en-GB" b="1" i="1">
              <a:solidFill>
                <a:schemeClr val="tx1">
                  <a:lumMod val="65000"/>
                  <a:lumOff val="35000"/>
                </a:schemeClr>
              </a:solidFill>
            </a:endParaRPr>
          </a:p>
          <a:p>
            <a:endParaRPr lang="en-GB" sz="1600" i="1">
              <a:solidFill>
                <a:schemeClr val="tx1">
                  <a:lumMod val="65000"/>
                  <a:lumOff val="35000"/>
                </a:schemeClr>
              </a:solidFill>
            </a:endParaRPr>
          </a:p>
          <a:p>
            <a:r>
              <a:rPr lang="en-GB" sz="1600" i="1">
                <a:solidFill>
                  <a:schemeClr val="tx1">
                    <a:lumMod val="65000"/>
                    <a:lumOff val="35000"/>
                  </a:schemeClr>
                </a:solidFill>
              </a:rPr>
              <a:t>Networks of Schools can monitor:</a:t>
            </a:r>
            <a:endParaRPr lang="en-GB" sz="1600" i="1">
              <a:solidFill>
                <a:schemeClr val="tx1">
                  <a:lumMod val="65000"/>
                  <a:lumOff val="35000"/>
                </a:schemeClr>
              </a:solidFill>
            </a:endParaRPr>
          </a:p>
          <a:p>
            <a:pPr marL="285750" indent="-285750">
              <a:buFont typeface="Arial" panose="020B0604020202020204" pitchFamily="34" charset="0"/>
              <a:buChar char="•"/>
            </a:pPr>
            <a:r>
              <a:rPr lang="en-GB" sz="1600" i="1">
                <a:solidFill>
                  <a:schemeClr val="tx1">
                    <a:lumMod val="65000"/>
                    <a:lumOff val="35000"/>
                  </a:schemeClr>
                </a:solidFill>
              </a:rPr>
              <a:t>Individual school performance compared to the group</a:t>
            </a:r>
            <a:endParaRPr lang="en-GB" sz="1600" i="1">
              <a:solidFill>
                <a:schemeClr val="tx1">
                  <a:lumMod val="65000"/>
                  <a:lumOff val="35000"/>
                </a:schemeClr>
              </a:solidFill>
            </a:endParaRPr>
          </a:p>
          <a:p>
            <a:pPr marL="285750" indent="-285750">
              <a:buFont typeface="Arial" panose="020B0604020202020204" pitchFamily="34" charset="0"/>
              <a:buChar char="•"/>
            </a:pPr>
            <a:r>
              <a:rPr lang="en-GB" sz="1600" i="1">
                <a:solidFill>
                  <a:schemeClr val="tx1">
                    <a:lumMod val="65000"/>
                    <a:lumOff val="35000"/>
                  </a:schemeClr>
                </a:solidFill>
              </a:rPr>
              <a:t>Subject performance within the group</a:t>
            </a:r>
            <a:endParaRPr lang="en-GB" sz="1600" i="1">
              <a:solidFill>
                <a:schemeClr val="tx1">
                  <a:lumMod val="65000"/>
                  <a:lumOff val="35000"/>
                </a:schemeClr>
              </a:solidFill>
            </a:endParaRPr>
          </a:p>
          <a:p>
            <a:pPr marL="285750" indent="-285750">
              <a:buFont typeface="Arial" panose="020B0604020202020204" pitchFamily="34" charset="0"/>
              <a:buChar char="•"/>
            </a:pPr>
            <a:r>
              <a:rPr lang="en-GB" sz="1600" i="1">
                <a:solidFill>
                  <a:schemeClr val="tx1">
                    <a:lumMod val="65000"/>
                    <a:lumOff val="35000"/>
                  </a:schemeClr>
                </a:solidFill>
              </a:rPr>
              <a:t>Performance of key student groups</a:t>
            </a:r>
            <a:endParaRPr lang="en-GB" sz="1600" i="1">
              <a:solidFill>
                <a:schemeClr val="tx1">
                  <a:lumMod val="65000"/>
                  <a:lumOff val="35000"/>
                </a:schemeClr>
              </a:solidFill>
            </a:endParaRPr>
          </a:p>
        </p:txBody>
      </p:sp>
      <p:sp>
        <p:nvSpPr>
          <p:cNvPr id="28" name="Rounded Rectangle 27"/>
          <p:cNvSpPr/>
          <p:nvPr/>
        </p:nvSpPr>
        <p:spPr>
          <a:xfrm>
            <a:off x="4180265" y="1609645"/>
            <a:ext cx="3923083" cy="5066583"/>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ounded Rectangle 28"/>
          <p:cNvSpPr/>
          <p:nvPr/>
        </p:nvSpPr>
        <p:spPr>
          <a:xfrm>
            <a:off x="8176901" y="1602055"/>
            <a:ext cx="3923083" cy="5066583"/>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a:off x="4645348" y="1729554"/>
            <a:ext cx="3231640" cy="646331"/>
          </a:xfrm>
          <a:prstGeom prst="rect">
            <a:avLst/>
          </a:prstGeom>
          <a:noFill/>
        </p:spPr>
        <p:txBody>
          <a:bodyPr wrap="square" rtlCol="0">
            <a:spAutoFit/>
          </a:bodyPr>
          <a:lstStyle/>
          <a:p>
            <a:pPr algn="ctr"/>
            <a:r>
              <a:rPr lang="en-GB" sz="2800" b="1">
                <a:solidFill>
                  <a:schemeClr val="tx1">
                    <a:lumMod val="65000"/>
                    <a:lumOff val="35000"/>
                  </a:schemeClr>
                </a:solidFill>
              </a:rPr>
              <a:t>Schools</a:t>
            </a:r>
            <a:endParaRPr lang="en-GB" sz="2800" b="1">
              <a:solidFill>
                <a:schemeClr val="tx1">
                  <a:lumMod val="65000"/>
                  <a:lumOff val="35000"/>
                </a:schemeClr>
              </a:solidFill>
            </a:endParaRPr>
          </a:p>
          <a:p>
            <a:pPr algn="ctr"/>
            <a:r>
              <a:rPr lang="en-GB" sz="800">
                <a:solidFill>
                  <a:schemeClr val="bg1"/>
                </a:solidFill>
              </a:rPr>
              <a:t> </a:t>
            </a:r>
            <a:endParaRPr lang="en-GB" sz="800">
              <a:solidFill>
                <a:schemeClr val="bg1"/>
              </a:solidFill>
            </a:endParaRPr>
          </a:p>
        </p:txBody>
      </p:sp>
      <p:sp>
        <p:nvSpPr>
          <p:cNvPr id="31" name="TextBox 30"/>
          <p:cNvSpPr txBox="1"/>
          <p:nvPr/>
        </p:nvSpPr>
        <p:spPr>
          <a:xfrm>
            <a:off x="8432346" y="1725092"/>
            <a:ext cx="3412191" cy="646331"/>
          </a:xfrm>
          <a:prstGeom prst="rect">
            <a:avLst/>
          </a:prstGeom>
          <a:noFill/>
        </p:spPr>
        <p:txBody>
          <a:bodyPr wrap="square" rtlCol="0">
            <a:spAutoFit/>
          </a:bodyPr>
          <a:lstStyle/>
          <a:p>
            <a:pPr algn="ctr"/>
            <a:r>
              <a:rPr lang="en-GB" sz="2800" b="1">
                <a:solidFill>
                  <a:schemeClr val="tx1">
                    <a:lumMod val="65000"/>
                    <a:lumOff val="35000"/>
                  </a:schemeClr>
                </a:solidFill>
              </a:rPr>
              <a:t>Students and Parents</a:t>
            </a:r>
            <a:endParaRPr lang="en-GB" sz="2800" b="1">
              <a:solidFill>
                <a:schemeClr val="tx1">
                  <a:lumMod val="65000"/>
                  <a:lumOff val="35000"/>
                </a:schemeClr>
              </a:solidFill>
            </a:endParaRPr>
          </a:p>
          <a:p>
            <a:pPr algn="ctr"/>
            <a:r>
              <a:rPr lang="en-GB" sz="800">
                <a:solidFill>
                  <a:schemeClr val="bg1"/>
                </a:solidFill>
              </a:rPr>
              <a:t> </a:t>
            </a:r>
            <a:endParaRPr lang="en-GB" sz="800">
              <a:solidFill>
                <a:schemeClr val="bg1"/>
              </a:solidFill>
            </a:endParaRPr>
          </a:p>
        </p:txBody>
      </p:sp>
      <p:sp>
        <p:nvSpPr>
          <p:cNvPr id="32" name="Rectangle 31"/>
          <p:cNvSpPr/>
          <p:nvPr/>
        </p:nvSpPr>
        <p:spPr>
          <a:xfrm>
            <a:off x="4329074" y="2330054"/>
            <a:ext cx="3680299" cy="2646878"/>
          </a:xfrm>
          <a:prstGeom prst="rect">
            <a:avLst/>
          </a:prstGeom>
        </p:spPr>
        <p:txBody>
          <a:bodyPr wrap="square">
            <a:spAutoFit/>
          </a:bodyPr>
          <a:lstStyle/>
          <a:p>
            <a:r>
              <a:rPr lang="en-GB" sz="1600" i="1" dirty="0">
                <a:solidFill>
                  <a:schemeClr val="tx1">
                    <a:lumMod val="65000"/>
                    <a:lumOff val="35000"/>
                  </a:schemeClr>
                </a:solidFill>
              </a:rPr>
              <a:t>Use the interactive functions in SchoolVue to explore:</a:t>
            </a:r>
            <a:endParaRPr lang="en-GB" sz="1600" i="1" dirty="0">
              <a:solidFill>
                <a:schemeClr val="tx1">
                  <a:lumMod val="65000"/>
                  <a:lumOff val="35000"/>
                </a:schemeClr>
              </a:solidFill>
            </a:endParaRPr>
          </a:p>
          <a:p>
            <a:pPr marL="285750" indent="-285750">
              <a:buFont typeface="Arial" panose="020B0604020202020204" pitchFamily="34" charset="0"/>
              <a:buChar char="•"/>
            </a:pPr>
            <a:r>
              <a:rPr lang="en-GB" sz="1600" i="1" dirty="0">
                <a:solidFill>
                  <a:schemeClr val="tx1">
                    <a:lumMod val="65000"/>
                    <a:lumOff val="35000"/>
                  </a:schemeClr>
                </a:solidFill>
              </a:rPr>
              <a:t>Whole School performance</a:t>
            </a:r>
            <a:endParaRPr lang="en-GB" sz="1600" i="1" dirty="0">
              <a:solidFill>
                <a:schemeClr val="tx1">
                  <a:lumMod val="65000"/>
                  <a:lumOff val="35000"/>
                </a:schemeClr>
              </a:solidFill>
            </a:endParaRPr>
          </a:p>
          <a:p>
            <a:pPr marL="285750" indent="-285750">
              <a:buFont typeface="Arial" panose="020B0604020202020204" pitchFamily="34" charset="0"/>
              <a:buChar char="•"/>
            </a:pPr>
            <a:r>
              <a:rPr lang="en-GB" sz="1600" i="1" dirty="0">
                <a:solidFill>
                  <a:schemeClr val="tx1">
                    <a:lumMod val="65000"/>
                    <a:lumOff val="35000"/>
                  </a:schemeClr>
                </a:solidFill>
              </a:rPr>
              <a:t>Subject attainment and progress overviews</a:t>
            </a:r>
            <a:endParaRPr lang="en-GB" sz="1600" i="1" dirty="0">
              <a:solidFill>
                <a:schemeClr val="tx1">
                  <a:lumMod val="65000"/>
                  <a:lumOff val="35000"/>
                </a:schemeClr>
              </a:solidFill>
            </a:endParaRPr>
          </a:p>
          <a:p>
            <a:pPr marL="285750" indent="-285750">
              <a:buFont typeface="Arial" panose="020B0604020202020204" pitchFamily="34" charset="0"/>
              <a:buChar char="•"/>
            </a:pPr>
            <a:r>
              <a:rPr lang="en-GB" sz="1600" i="1" dirty="0">
                <a:solidFill>
                  <a:schemeClr val="tx1">
                    <a:lumMod val="65000"/>
                    <a:lumOff val="35000"/>
                  </a:schemeClr>
                </a:solidFill>
              </a:rPr>
              <a:t>Student performance</a:t>
            </a:r>
            <a:endParaRPr lang="en-GB" sz="1600" i="1" dirty="0">
              <a:solidFill>
                <a:schemeClr val="tx1">
                  <a:lumMod val="65000"/>
                  <a:lumOff val="35000"/>
                </a:schemeClr>
              </a:solidFill>
            </a:endParaRPr>
          </a:p>
          <a:p>
            <a:endParaRPr lang="en-GB" sz="1600" i="1" dirty="0">
              <a:solidFill>
                <a:schemeClr val="tx1">
                  <a:lumMod val="65000"/>
                  <a:lumOff val="35000"/>
                </a:schemeClr>
              </a:solidFill>
            </a:endParaRPr>
          </a:p>
          <a:p>
            <a:r>
              <a:rPr lang="en-GB" b="1" i="1" dirty="0">
                <a:solidFill>
                  <a:schemeClr val="tx1">
                    <a:lumMod val="65000"/>
                    <a:lumOff val="35000"/>
                  </a:schemeClr>
                </a:solidFill>
              </a:rPr>
              <a:t>Schools use the analytics to drive student progress and identify school development needs.</a:t>
            </a:r>
            <a:endParaRPr lang="en-GB" b="1" i="1" dirty="0">
              <a:solidFill>
                <a:schemeClr val="tx1">
                  <a:lumMod val="65000"/>
                  <a:lumOff val="35000"/>
                </a:schemeClr>
              </a:solidFill>
            </a:endParaRPr>
          </a:p>
        </p:txBody>
      </p:sp>
      <p:pic>
        <p:nvPicPr>
          <p:cNvPr id="9" name="Picture 8"/>
          <p:cNvPicPr>
            <a:picLocks noChangeAspect="1"/>
          </p:cNvPicPr>
          <p:nvPr/>
        </p:nvPicPr>
        <p:blipFill>
          <a:blip r:embed="rId5"/>
          <a:stretch>
            <a:fillRect/>
          </a:stretch>
        </p:blipFill>
        <p:spPr>
          <a:xfrm>
            <a:off x="4918142" y="5296774"/>
            <a:ext cx="2686050" cy="1209675"/>
          </a:xfrm>
          <a:prstGeom prst="rect">
            <a:avLst/>
          </a:prstGeom>
        </p:spPr>
      </p:pic>
      <p:pic>
        <p:nvPicPr>
          <p:cNvPr id="10" name="Picture 9"/>
          <p:cNvPicPr>
            <a:picLocks noChangeAspect="1"/>
          </p:cNvPicPr>
          <p:nvPr/>
        </p:nvPicPr>
        <p:blipFill rotWithShape="1">
          <a:blip r:embed="rId6" cstate="print">
            <a:extLst>
              <a:ext uri="{28A0092B-C50C-407E-A947-70E740481C1C}">
                <a14:useLocalDpi xmlns:a14="http://schemas.microsoft.com/office/drawing/2010/main" val="0"/>
              </a:ext>
            </a:extLst>
          </a:blip>
          <a:srcRect t="13181" b="16451"/>
          <a:stretch>
            <a:fillRect/>
          </a:stretch>
        </p:blipFill>
        <p:spPr>
          <a:xfrm>
            <a:off x="9097548" y="5115207"/>
            <a:ext cx="2081786" cy="1464906"/>
          </a:xfrm>
          <a:prstGeom prst="rect">
            <a:avLst/>
          </a:prstGeom>
        </p:spPr>
      </p:pic>
      <p:sp>
        <p:nvSpPr>
          <p:cNvPr id="33" name="Rectangle 32"/>
          <p:cNvSpPr/>
          <p:nvPr/>
        </p:nvSpPr>
        <p:spPr>
          <a:xfrm>
            <a:off x="8315339" y="2371423"/>
            <a:ext cx="3680299" cy="3170099"/>
          </a:xfrm>
          <a:prstGeom prst="rect">
            <a:avLst/>
          </a:prstGeom>
        </p:spPr>
        <p:txBody>
          <a:bodyPr wrap="square">
            <a:spAutoFit/>
          </a:bodyPr>
          <a:lstStyle/>
          <a:p>
            <a:r>
              <a:rPr lang="en-GB" b="1" i="1">
                <a:solidFill>
                  <a:schemeClr val="tx1">
                    <a:lumMod val="65000"/>
                    <a:lumOff val="35000"/>
                  </a:schemeClr>
                </a:solidFill>
              </a:rPr>
              <a:t>Schools engage and communicate with parents electronically to provide up to date performance information on their child.</a:t>
            </a:r>
            <a:endParaRPr lang="en-GB" b="1" i="1">
              <a:solidFill>
                <a:schemeClr val="tx1">
                  <a:lumMod val="65000"/>
                  <a:lumOff val="35000"/>
                </a:schemeClr>
              </a:solidFill>
            </a:endParaRPr>
          </a:p>
          <a:p>
            <a:pPr marL="285750" indent="-285750">
              <a:buFont typeface="Arial" panose="020B0604020202020204" pitchFamily="34" charset="0"/>
              <a:buChar char="•"/>
            </a:pPr>
            <a:endParaRPr lang="en-GB" sz="1600" i="1">
              <a:solidFill>
                <a:schemeClr val="tx1">
                  <a:lumMod val="65000"/>
                  <a:lumOff val="35000"/>
                </a:schemeClr>
              </a:solidFill>
            </a:endParaRPr>
          </a:p>
          <a:p>
            <a:pPr marL="285750" indent="-285750">
              <a:buFont typeface="Arial" panose="020B0604020202020204" pitchFamily="34" charset="0"/>
              <a:buChar char="•"/>
            </a:pPr>
            <a:r>
              <a:rPr lang="en-GB" sz="1600" i="1">
                <a:solidFill>
                  <a:schemeClr val="tx1">
                    <a:lumMod val="65000"/>
                    <a:lumOff val="35000"/>
                  </a:schemeClr>
                </a:solidFill>
              </a:rPr>
              <a:t>View overall and individual subject performance for a student</a:t>
            </a:r>
            <a:endParaRPr lang="en-GB" sz="1600" i="1">
              <a:solidFill>
                <a:schemeClr val="tx1">
                  <a:lumMod val="65000"/>
                  <a:lumOff val="35000"/>
                </a:schemeClr>
              </a:solidFill>
            </a:endParaRPr>
          </a:p>
          <a:p>
            <a:pPr marL="285750" indent="-285750">
              <a:buFont typeface="Arial" panose="020B0604020202020204" pitchFamily="34" charset="0"/>
              <a:buChar char="•"/>
            </a:pPr>
            <a:r>
              <a:rPr lang="en-GB" sz="1600" i="1">
                <a:solidFill>
                  <a:schemeClr val="tx1">
                    <a:lumMod val="65000"/>
                    <a:lumOff val="35000"/>
                  </a:schemeClr>
                </a:solidFill>
              </a:rPr>
              <a:t>Monitor attendance</a:t>
            </a:r>
            <a:endParaRPr lang="en-GB" sz="1600" i="1">
              <a:solidFill>
                <a:schemeClr val="tx1">
                  <a:lumMod val="65000"/>
                  <a:lumOff val="35000"/>
                </a:schemeClr>
              </a:solidFill>
            </a:endParaRPr>
          </a:p>
          <a:p>
            <a:pPr marL="285750" indent="-285750">
              <a:buFont typeface="Arial" panose="020B0604020202020204" pitchFamily="34" charset="0"/>
              <a:buChar char="•"/>
            </a:pPr>
            <a:r>
              <a:rPr lang="en-GB" sz="1600" i="1">
                <a:solidFill>
                  <a:schemeClr val="tx1">
                    <a:lumMod val="65000"/>
                    <a:lumOff val="35000"/>
                  </a:schemeClr>
                </a:solidFill>
              </a:rPr>
              <a:t>Compare student performance against year group averages</a:t>
            </a:r>
            <a:endParaRPr lang="en-GB" sz="1600" i="1">
              <a:solidFill>
                <a:schemeClr val="tx1">
                  <a:lumMod val="65000"/>
                  <a:lumOff val="35000"/>
                </a:schemeClr>
              </a:solidFill>
            </a:endParaRPr>
          </a:p>
          <a:p>
            <a:endParaRPr lang="en-GB" sz="1600" i="1">
              <a:solidFill>
                <a:schemeClr val="tx1">
                  <a:lumMod val="65000"/>
                  <a:lumOff val="35000"/>
                </a:schemeClr>
              </a:solidFill>
            </a:endParaRPr>
          </a:p>
          <a:p>
            <a:endParaRPr lang="en-GB" sz="1600" i="1">
              <a:solidFill>
                <a:schemeClr val="tx1">
                  <a:lumMod val="65000"/>
                  <a:lumOff val="3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1"/>
          <a:stretch>
            <a:fillRect/>
          </a:stretch>
        </p:blipFill>
        <p:spPr>
          <a:xfrm>
            <a:off x="229556" y="2532580"/>
            <a:ext cx="11769811" cy="3726177"/>
          </a:xfrm>
          <a:prstGeom prst="rect">
            <a:avLst/>
          </a:prstGeom>
        </p:spPr>
      </p:pic>
      <p:pic>
        <p:nvPicPr>
          <p:cNvPr id="5" name="Picture 4"/>
          <p:cNvPicPr>
            <a:picLocks noChangeAspect="1"/>
          </p:cNvPicPr>
          <p:nvPr/>
        </p:nvPicPr>
        <p:blipFill>
          <a:blip r:embed="rId2"/>
          <a:stretch>
            <a:fillRect/>
          </a:stretch>
        </p:blipFill>
        <p:spPr>
          <a:xfrm>
            <a:off x="0" y="1"/>
            <a:ext cx="12192000" cy="1299712"/>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00272" y="1"/>
            <a:ext cx="1299712" cy="1299712"/>
          </a:xfrm>
          <a:prstGeom prst="rect">
            <a:avLst/>
          </a:prstGeom>
        </p:spPr>
      </p:pic>
      <p:sp>
        <p:nvSpPr>
          <p:cNvPr id="8" name="TextBox 7"/>
          <p:cNvSpPr txBox="1"/>
          <p:nvPr/>
        </p:nvSpPr>
        <p:spPr>
          <a:xfrm>
            <a:off x="322052" y="281796"/>
            <a:ext cx="7402535" cy="646331"/>
          </a:xfrm>
          <a:prstGeom prst="rect">
            <a:avLst/>
          </a:prstGeom>
          <a:noFill/>
        </p:spPr>
        <p:txBody>
          <a:bodyPr wrap="square" rtlCol="0">
            <a:spAutoFit/>
          </a:bodyPr>
          <a:lstStyle/>
          <a:p>
            <a:r>
              <a:rPr lang="en-GB" sz="3600" b="1" dirty="0">
                <a:solidFill>
                  <a:schemeClr val="bg1">
                    <a:lumMod val="95000"/>
                  </a:schemeClr>
                </a:solidFill>
              </a:rPr>
              <a:t>SchoolVue Demonstration</a:t>
            </a:r>
            <a:endParaRPr lang="en-GB" sz="3600" b="1" dirty="0">
              <a:solidFill>
                <a:schemeClr val="bg1">
                  <a:lumMod val="95000"/>
                </a:schemeClr>
              </a:solidFill>
            </a:endParaRPr>
          </a:p>
        </p:txBody>
      </p:sp>
      <p:pic>
        <p:nvPicPr>
          <p:cNvPr id="20" name="Picture 19"/>
          <p:cNvPicPr>
            <a:picLocks noChangeAspect="1"/>
          </p:cNvPicPr>
          <p:nvPr/>
        </p:nvPicPr>
        <p:blipFill>
          <a:blip r:embed="rId4"/>
          <a:stretch>
            <a:fillRect/>
          </a:stretch>
        </p:blipFill>
        <p:spPr>
          <a:xfrm>
            <a:off x="7876988" y="312744"/>
            <a:ext cx="2735554" cy="674226"/>
          </a:xfrm>
          <a:prstGeom prst="rect">
            <a:avLst/>
          </a:prstGeom>
        </p:spPr>
      </p:pic>
      <p:sp>
        <p:nvSpPr>
          <p:cNvPr id="4" name="AutoShape 4" descr="Image result for helpdesk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GB"/>
          </a:p>
        </p:txBody>
      </p:sp>
      <p:sp>
        <p:nvSpPr>
          <p:cNvPr id="11" name="AutoShape 6" descr="Image result for helpdesk ic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GB"/>
          </a:p>
        </p:txBody>
      </p:sp>
      <p:sp>
        <p:nvSpPr>
          <p:cNvPr id="21" name="AutoShape 12" descr="Image result for india fla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GB"/>
          </a:p>
        </p:txBody>
      </p:sp>
      <p:sp>
        <p:nvSpPr>
          <p:cNvPr id="41" name="Rectangle 40"/>
          <p:cNvSpPr/>
          <p:nvPr/>
        </p:nvSpPr>
        <p:spPr>
          <a:xfrm>
            <a:off x="322054" y="1442146"/>
            <a:ext cx="11777930" cy="523220"/>
          </a:xfrm>
          <a:prstGeom prst="rect">
            <a:avLst/>
          </a:prstGeom>
        </p:spPr>
        <p:txBody>
          <a:bodyPr wrap="square" anchor="t">
            <a:spAutoFit/>
          </a:bodyPr>
          <a:lstStyle/>
          <a:p>
            <a:r>
              <a:rPr lang="en-GB" sz="2800" b="1" i="1" dirty="0">
                <a:solidFill>
                  <a:schemeClr val="tx1">
                    <a:lumMod val="65000"/>
                    <a:lumOff val="35000"/>
                  </a:schemeClr>
                </a:solidFill>
              </a:rPr>
              <a:t>SchoolVue can be configured for any Exam board </a:t>
            </a:r>
            <a:endParaRPr lang="en-GB" sz="2800" b="1" i="1" dirty="0">
              <a:solidFill>
                <a:schemeClr val="tx1">
                  <a:lumMod val="65000"/>
                  <a:lumOff val="35000"/>
                </a:schemeClr>
              </a:solidFill>
            </a:endParaRPr>
          </a:p>
        </p:txBody>
      </p:sp>
      <p:sp>
        <p:nvSpPr>
          <p:cNvPr id="13" name="Rectangle 12"/>
          <p:cNvSpPr/>
          <p:nvPr/>
        </p:nvSpPr>
        <p:spPr>
          <a:xfrm>
            <a:off x="322052" y="2412425"/>
            <a:ext cx="3265210" cy="400110"/>
          </a:xfrm>
          <a:prstGeom prst="rect">
            <a:avLst/>
          </a:prstGeom>
        </p:spPr>
        <p:txBody>
          <a:bodyPr wrap="square" anchor="t">
            <a:spAutoFit/>
          </a:bodyPr>
          <a:lstStyle/>
          <a:p>
            <a:r>
              <a:rPr lang="en-GB" sz="2000" b="1" i="1" dirty="0">
                <a:solidFill>
                  <a:schemeClr val="tx1">
                    <a:lumMod val="65000"/>
                    <a:lumOff val="35000"/>
                  </a:schemeClr>
                </a:solidFill>
              </a:rPr>
              <a:t>Our demonstration school</a:t>
            </a:r>
            <a:endParaRPr lang="en-GB" sz="2000" b="1" i="1" dirty="0">
              <a:solidFill>
                <a:schemeClr val="tx1">
                  <a:lumMod val="65000"/>
                  <a:lumOff val="3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stretch>
            <a:fillRect/>
          </a:stretch>
        </p:blipFill>
        <p:spPr>
          <a:xfrm>
            <a:off x="0" y="1"/>
            <a:ext cx="12192000" cy="1299712"/>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0272" y="1"/>
            <a:ext cx="1299712" cy="1299712"/>
          </a:xfrm>
          <a:prstGeom prst="rect">
            <a:avLst/>
          </a:prstGeom>
        </p:spPr>
      </p:pic>
      <p:sp>
        <p:nvSpPr>
          <p:cNvPr id="8" name="TextBox 7"/>
          <p:cNvSpPr txBox="1"/>
          <p:nvPr/>
        </p:nvSpPr>
        <p:spPr>
          <a:xfrm>
            <a:off x="322053" y="281796"/>
            <a:ext cx="10012391" cy="646331"/>
          </a:xfrm>
          <a:prstGeom prst="rect">
            <a:avLst/>
          </a:prstGeom>
          <a:noFill/>
        </p:spPr>
        <p:txBody>
          <a:bodyPr wrap="square" rtlCol="0" anchor="t">
            <a:spAutoFit/>
          </a:bodyPr>
          <a:lstStyle/>
          <a:p>
            <a:r>
              <a:rPr lang="en-GB" sz="3600" b="1" dirty="0">
                <a:solidFill>
                  <a:schemeClr val="bg1">
                    <a:lumMod val="95000"/>
                  </a:schemeClr>
                </a:solidFill>
              </a:rPr>
              <a:t>Summary</a:t>
            </a:r>
            <a:endParaRPr lang="en-GB" sz="3600" b="1" dirty="0">
              <a:solidFill>
                <a:schemeClr val="bg1">
                  <a:lumMod val="95000"/>
                </a:schemeClr>
              </a:solidFill>
            </a:endParaRPr>
          </a:p>
        </p:txBody>
      </p:sp>
      <p:sp>
        <p:nvSpPr>
          <p:cNvPr id="15" name="TextBox 14"/>
          <p:cNvSpPr txBox="1"/>
          <p:nvPr/>
        </p:nvSpPr>
        <p:spPr>
          <a:xfrm>
            <a:off x="405990" y="1725093"/>
            <a:ext cx="11284262" cy="4093428"/>
          </a:xfrm>
          <a:prstGeom prst="rect">
            <a:avLst/>
          </a:prstGeom>
          <a:noFill/>
        </p:spPr>
        <p:txBody>
          <a:bodyPr wrap="square" rtlCol="0">
            <a:spAutoFit/>
          </a:bodyPr>
          <a:lstStyle/>
          <a:p>
            <a:r>
              <a:rPr lang="en-GB" sz="2800" b="1" dirty="0">
                <a:solidFill>
                  <a:schemeClr val="tx1">
                    <a:lumMod val="65000"/>
                    <a:lumOff val="35000"/>
                  </a:schemeClr>
                </a:solidFill>
              </a:rPr>
              <a:t>We want to work with your schools to ensure data analytics is central to school improvement</a:t>
            </a:r>
            <a:endParaRPr lang="en-GB" sz="2800" b="1" dirty="0">
              <a:solidFill>
                <a:schemeClr val="tx1">
                  <a:lumMod val="65000"/>
                  <a:lumOff val="35000"/>
                </a:schemeClr>
              </a:solidFill>
            </a:endParaRPr>
          </a:p>
          <a:p>
            <a:endParaRPr lang="en-GB" sz="2800" b="1" dirty="0">
              <a:solidFill>
                <a:schemeClr val="tx1">
                  <a:lumMod val="65000"/>
                  <a:lumOff val="35000"/>
                </a:schemeClr>
              </a:solidFill>
            </a:endParaRPr>
          </a:p>
          <a:p>
            <a:pPr marL="914400" lvl="1" indent="-457200">
              <a:buFont typeface="Arial" panose="020B0604020202020204" pitchFamily="34" charset="0"/>
              <a:buChar char="•"/>
            </a:pPr>
            <a:r>
              <a:rPr lang="en-GB" sz="2800" dirty="0">
                <a:solidFill>
                  <a:schemeClr val="tx1">
                    <a:lumMod val="65000"/>
                    <a:lumOff val="35000"/>
                  </a:schemeClr>
                </a:solidFill>
              </a:rPr>
              <a:t>The data team will take the headache away from managing tracking and monitoring and provide valuable expertise </a:t>
            </a:r>
            <a:endParaRPr lang="en-GB" sz="2800" dirty="0">
              <a:solidFill>
                <a:schemeClr val="tx1">
                  <a:lumMod val="65000"/>
                  <a:lumOff val="35000"/>
                </a:schemeClr>
              </a:solidFill>
            </a:endParaRPr>
          </a:p>
          <a:p>
            <a:pPr marL="914400" lvl="1" indent="-457200">
              <a:buFont typeface="Arial" panose="020B0604020202020204" pitchFamily="34" charset="0"/>
              <a:buChar char="•"/>
            </a:pPr>
            <a:endParaRPr lang="en-GB" sz="2800" dirty="0">
              <a:solidFill>
                <a:schemeClr val="tx1">
                  <a:lumMod val="65000"/>
                  <a:lumOff val="35000"/>
                </a:schemeClr>
              </a:solidFill>
            </a:endParaRPr>
          </a:p>
          <a:p>
            <a:pPr marL="914400" lvl="1" indent="-457200">
              <a:buFont typeface="Arial" panose="020B0604020202020204" pitchFamily="34" charset="0"/>
              <a:buChar char="•"/>
            </a:pPr>
            <a:r>
              <a:rPr lang="en-GB" sz="2800" dirty="0">
                <a:solidFill>
                  <a:schemeClr val="tx1">
                    <a:lumMod val="65000"/>
                    <a:lumOff val="35000"/>
                  </a:schemeClr>
                </a:solidFill>
              </a:rPr>
              <a:t>SchoolVue will effectively identify under performance as well as good practice to drive staff training and interventions for students </a:t>
            </a:r>
            <a:endParaRPr lang="en-GB" sz="2800" dirty="0">
              <a:solidFill>
                <a:schemeClr val="tx1">
                  <a:lumMod val="65000"/>
                  <a:lumOff val="35000"/>
                </a:schemeClr>
              </a:solidFill>
            </a:endParaRPr>
          </a:p>
          <a:p>
            <a:endParaRPr lang="en-GB" sz="2800" b="1" dirty="0">
              <a:solidFill>
                <a:schemeClr val="tx1">
                  <a:lumMod val="65000"/>
                  <a:lumOff val="35000"/>
                </a:schemeClr>
              </a:solidFill>
            </a:endParaRPr>
          </a:p>
          <a:p>
            <a:r>
              <a:rPr lang="en-GB" sz="800" dirty="0">
                <a:solidFill>
                  <a:schemeClr val="bg1"/>
                </a:solidFill>
              </a:rPr>
              <a:t> </a:t>
            </a:r>
            <a:endParaRPr lang="en-GB" sz="800" dirty="0">
              <a:solidFill>
                <a:schemeClr val="bg1"/>
              </a:solidFill>
            </a:endParaRPr>
          </a:p>
        </p:txBody>
      </p:sp>
      <p:pic>
        <p:nvPicPr>
          <p:cNvPr id="22" name="Picture 21"/>
          <p:cNvPicPr>
            <a:picLocks noChangeAspect="1"/>
          </p:cNvPicPr>
          <p:nvPr/>
        </p:nvPicPr>
        <p:blipFill>
          <a:blip r:embed="rId3"/>
          <a:stretch>
            <a:fillRect/>
          </a:stretch>
        </p:blipFill>
        <p:spPr>
          <a:xfrm>
            <a:off x="7876988" y="312744"/>
            <a:ext cx="2735554" cy="674226"/>
          </a:xfrm>
          <a:prstGeom prst="rect">
            <a:avLst/>
          </a:prstGeom>
        </p:spPr>
      </p:pic>
      <p:pic>
        <p:nvPicPr>
          <p:cNvPr id="10" name="Picture 9"/>
          <p:cNvPicPr>
            <a:picLocks noChangeAspect="1"/>
          </p:cNvPicPr>
          <p:nvPr/>
        </p:nvPicPr>
        <p:blipFill rotWithShape="1">
          <a:blip r:embed="rId4" cstate="print">
            <a:extLst>
              <a:ext uri="{28A0092B-C50C-407E-A947-70E740481C1C}">
                <a14:useLocalDpi xmlns:a14="http://schemas.microsoft.com/office/drawing/2010/main" val="0"/>
              </a:ext>
            </a:extLst>
          </a:blip>
          <a:srcRect t="13181" b="16451"/>
          <a:stretch>
            <a:fillRect/>
          </a:stretch>
        </p:blipFill>
        <p:spPr>
          <a:xfrm>
            <a:off x="9844926" y="5115206"/>
            <a:ext cx="2081786" cy="1464906"/>
          </a:xfrm>
          <a:prstGeom prst="rect">
            <a:avLst/>
          </a:prstGeom>
        </p:spPr>
      </p:pic>
      <p:pic>
        <p:nvPicPr>
          <p:cNvPr id="18" name="Picture 17"/>
          <p:cNvPicPr>
            <a:picLocks noChangeAspect="1"/>
          </p:cNvPicPr>
          <p:nvPr/>
        </p:nvPicPr>
        <p:blipFill>
          <a:blip r:embed="rId5"/>
          <a:stretch>
            <a:fillRect/>
          </a:stretch>
        </p:blipFill>
        <p:spPr>
          <a:xfrm>
            <a:off x="3396898" y="5414763"/>
            <a:ext cx="1766774" cy="795675"/>
          </a:xfrm>
          <a:prstGeom prst="rect">
            <a:avLst/>
          </a:prstGeom>
        </p:spPr>
      </p:pic>
      <p:pic>
        <p:nvPicPr>
          <p:cNvPr id="19" name="Picture 18"/>
          <p:cNvPicPr>
            <a:picLocks noChangeAspect="1"/>
          </p:cNvPicPr>
          <p:nvPr/>
        </p:nvPicPr>
        <p:blipFill>
          <a:blip r:embed="rId6"/>
          <a:stretch>
            <a:fillRect/>
          </a:stretch>
        </p:blipFill>
        <p:spPr>
          <a:xfrm>
            <a:off x="559090" y="5455579"/>
            <a:ext cx="2237647" cy="784161"/>
          </a:xfrm>
          <a:prstGeom prst="rect">
            <a:avLst/>
          </a:prstGeom>
        </p:spPr>
      </p:pic>
      <p:pic>
        <p:nvPicPr>
          <p:cNvPr id="20" name="Picture 24" descr="https://insertmedia.bing.office.net/th/id/OIP.jLauQn_aULz-dPiGvVQDkwHaHa?w=144&amp;h=144&amp;c=8&amp;rs=1&amp;pid=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0" y="5381877"/>
            <a:ext cx="931562" cy="93156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30" descr="Image result for family ico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05094" y="5192766"/>
            <a:ext cx="1239671" cy="123967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974918" y="1931437"/>
            <a:ext cx="4376057" cy="4376057"/>
          </a:xfrm>
          <a:prstGeom prst="rect">
            <a:avLst/>
          </a:prstGeom>
        </p:spPr>
      </p:pic>
      <p:sp>
        <p:nvSpPr>
          <p:cNvPr id="4" name="Rectangle 3"/>
          <p:cNvSpPr/>
          <p:nvPr/>
        </p:nvSpPr>
        <p:spPr>
          <a:xfrm>
            <a:off x="6522176" y="218022"/>
            <a:ext cx="5390167" cy="7355860"/>
          </a:xfrm>
          <a:prstGeom prst="rect">
            <a:avLst/>
          </a:prstGeom>
        </p:spPr>
        <p:txBody>
          <a:bodyPr wrap="square">
            <a:spAutoFit/>
          </a:bodyPr>
          <a:lstStyle/>
          <a:p>
            <a:r>
              <a:rPr lang="en-GB" sz="2000" b="1" dirty="0">
                <a:solidFill>
                  <a:schemeClr val="tx1">
                    <a:lumMod val="65000"/>
                    <a:lumOff val="35000"/>
                  </a:schemeClr>
                </a:solidFill>
              </a:rPr>
              <a:t>Our Story</a:t>
            </a:r>
            <a:endParaRPr lang="en-GB" sz="2000" b="1" dirty="0">
              <a:solidFill>
                <a:schemeClr val="tx1">
                  <a:lumMod val="65000"/>
                  <a:lumOff val="35000"/>
                </a:schemeClr>
              </a:solidFill>
            </a:endParaRPr>
          </a:p>
          <a:p>
            <a:r>
              <a:rPr lang="en-GB" dirty="0">
                <a:solidFill>
                  <a:schemeClr val="tx1">
                    <a:lumMod val="65000"/>
                    <a:lumOff val="35000"/>
                  </a:schemeClr>
                </a:solidFill>
              </a:rPr>
              <a:t>UK Skills has a long experience in developing and delivering learning, assessment and qualifications. We have a clear focus on new technology leading to the new approaches needed to meet the demands from developing countries for skills development.</a:t>
            </a:r>
            <a:endParaRPr lang="en-GB" dirty="0">
              <a:solidFill>
                <a:schemeClr val="tx1">
                  <a:lumMod val="65000"/>
                  <a:lumOff val="35000"/>
                </a:schemeClr>
              </a:solidFill>
            </a:endParaRPr>
          </a:p>
          <a:p>
            <a:endParaRPr lang="en-GB" dirty="0">
              <a:solidFill>
                <a:schemeClr val="tx1">
                  <a:lumMod val="65000"/>
                  <a:lumOff val="35000"/>
                </a:schemeClr>
              </a:solidFill>
            </a:endParaRPr>
          </a:p>
          <a:p>
            <a:r>
              <a:rPr lang="en-GB" dirty="0">
                <a:solidFill>
                  <a:schemeClr val="tx1">
                    <a:lumMod val="65000"/>
                    <a:lumOff val="35000"/>
                  </a:schemeClr>
                </a:solidFill>
              </a:rPr>
              <a:t>We are a not for profit provider with rigorous and robust quality assurance processes that lead   to learning and qualifications that work for the learner, the provider, the employer and the stakeholders.</a:t>
            </a:r>
            <a:endParaRPr lang="en-GB" dirty="0">
              <a:solidFill>
                <a:schemeClr val="tx1">
                  <a:lumMod val="65000"/>
                  <a:lumOff val="35000"/>
                </a:schemeClr>
              </a:solidFill>
            </a:endParaRPr>
          </a:p>
          <a:p>
            <a:endParaRPr lang="en-GB" dirty="0">
              <a:solidFill>
                <a:schemeClr val="tx1">
                  <a:lumMod val="65000"/>
                  <a:lumOff val="35000"/>
                </a:schemeClr>
              </a:solidFill>
            </a:endParaRPr>
          </a:p>
          <a:p>
            <a:r>
              <a:rPr lang="en-GB" dirty="0">
                <a:solidFill>
                  <a:schemeClr val="tx1">
                    <a:lumMod val="65000"/>
                    <a:lumOff val="35000"/>
                  </a:schemeClr>
                </a:solidFill>
              </a:rPr>
              <a:t>UK Skills and SchoolVue formed a working partnership in 2019. SchoolVue is an easy to use online analytics tool which has been developed in partnership with UK schools. Many of the features and ideas have come from the senior leaders and classroom teachers who use it.</a:t>
            </a:r>
            <a:endParaRPr lang="en-GB" dirty="0">
              <a:solidFill>
                <a:schemeClr val="tx1">
                  <a:lumMod val="65000"/>
                  <a:lumOff val="35000"/>
                </a:schemeClr>
              </a:solidFill>
            </a:endParaRPr>
          </a:p>
          <a:p>
            <a:endParaRPr lang="en-GB" dirty="0">
              <a:solidFill>
                <a:schemeClr val="tx1">
                  <a:lumMod val="65000"/>
                  <a:lumOff val="35000"/>
                </a:schemeClr>
              </a:solidFill>
            </a:endParaRPr>
          </a:p>
          <a:p>
            <a:r>
              <a:rPr lang="en-GB" sz="2400" dirty="0">
                <a:solidFill>
                  <a:schemeClr val="tx1">
                    <a:lumMod val="65000"/>
                    <a:lumOff val="35000"/>
                  </a:schemeClr>
                </a:solidFill>
              </a:rPr>
              <a:t>        schoolvue@uk-skills.com</a:t>
            </a:r>
            <a:endParaRPr lang="en-GB" sz="2400" dirty="0">
              <a:solidFill>
                <a:schemeClr val="tx1">
                  <a:lumMod val="65000"/>
                  <a:lumOff val="35000"/>
                </a:schemeClr>
              </a:solidFill>
            </a:endParaRPr>
          </a:p>
          <a:p>
            <a:r>
              <a:rPr lang="en-GB" sz="2400" dirty="0">
                <a:solidFill>
                  <a:schemeClr val="tx1">
                    <a:lumMod val="65000"/>
                    <a:lumOff val="35000"/>
                  </a:schemeClr>
                </a:solidFill>
              </a:rPr>
              <a:t>        uk-skills.co/schoolvue</a:t>
            </a:r>
            <a:endParaRPr lang="en-GB" sz="2400" dirty="0">
              <a:solidFill>
                <a:schemeClr val="tx1">
                  <a:lumMod val="65000"/>
                  <a:lumOff val="35000"/>
                </a:schemeClr>
              </a:solidFill>
            </a:endParaRPr>
          </a:p>
          <a:p>
            <a:r>
              <a:rPr lang="en-GB" sz="2400" dirty="0">
                <a:solidFill>
                  <a:schemeClr val="tx1">
                    <a:lumMod val="65000"/>
                    <a:lumOff val="35000"/>
                  </a:schemeClr>
                </a:solidFill>
              </a:rPr>
              <a:t>        </a:t>
            </a:r>
            <a:endParaRPr lang="en-GB" sz="2400" dirty="0">
              <a:solidFill>
                <a:schemeClr val="tx1">
                  <a:lumMod val="65000"/>
                  <a:lumOff val="35000"/>
                </a:schemeClr>
              </a:solidFill>
            </a:endParaRPr>
          </a:p>
          <a:p>
            <a:pPr algn="ctr"/>
            <a:endParaRPr lang="en-GB" sz="2800" dirty="0">
              <a:solidFill>
                <a:schemeClr val="tx1">
                  <a:lumMod val="65000"/>
                  <a:lumOff val="35000"/>
                </a:schemeClr>
              </a:solidFill>
            </a:endParaRPr>
          </a:p>
          <a:p>
            <a:pPr algn="ctr"/>
            <a:endParaRPr lang="en-GB" sz="2800" dirty="0">
              <a:solidFill>
                <a:schemeClr val="tx1">
                  <a:lumMod val="65000"/>
                  <a:lumOff val="35000"/>
                </a:schemeClr>
              </a:solidFill>
            </a:endParaRPr>
          </a:p>
        </p:txBody>
      </p:sp>
      <p:pic>
        <p:nvPicPr>
          <p:cNvPr id="6146" name="Picture 2" descr="Image result for website ic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9408" t="5805" r="29661" b="6194"/>
          <a:stretch>
            <a:fillRect/>
          </a:stretch>
        </p:blipFill>
        <p:spPr bwMode="auto">
          <a:xfrm>
            <a:off x="6777866" y="5908360"/>
            <a:ext cx="299705" cy="297013"/>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Image result for email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776098" y="5554216"/>
            <a:ext cx="301473" cy="30147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9657" y="218022"/>
            <a:ext cx="5766580" cy="128306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stretch>
            <a:fillRect/>
          </a:stretch>
        </p:blipFill>
        <p:spPr>
          <a:xfrm>
            <a:off x="0" y="1"/>
            <a:ext cx="12192000" cy="1299712"/>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0272" y="1"/>
            <a:ext cx="1299712" cy="1299712"/>
          </a:xfrm>
          <a:prstGeom prst="rect">
            <a:avLst/>
          </a:prstGeom>
        </p:spPr>
      </p:pic>
      <p:sp>
        <p:nvSpPr>
          <p:cNvPr id="9" name="TextBox 8"/>
          <p:cNvSpPr txBox="1"/>
          <p:nvPr/>
        </p:nvSpPr>
        <p:spPr>
          <a:xfrm>
            <a:off x="0" y="1350405"/>
            <a:ext cx="6101976" cy="2092881"/>
          </a:xfrm>
          <a:prstGeom prst="rect">
            <a:avLst/>
          </a:prstGeom>
          <a:noFill/>
        </p:spPr>
        <p:txBody>
          <a:bodyPr wrap="square" rtlCol="0">
            <a:spAutoFit/>
          </a:bodyPr>
          <a:lstStyle/>
          <a:p>
            <a:pPr algn="ctr"/>
            <a:r>
              <a:rPr lang="en-GB" sz="3600" dirty="0">
                <a:solidFill>
                  <a:schemeClr val="tx1">
                    <a:lumMod val="65000"/>
                    <a:lumOff val="35000"/>
                  </a:schemeClr>
                </a:solidFill>
              </a:rPr>
              <a:t>Jon Munt </a:t>
            </a:r>
            <a:endParaRPr lang="en-GB" sz="3600" dirty="0">
              <a:solidFill>
                <a:schemeClr val="tx1">
                  <a:lumMod val="65000"/>
                  <a:lumOff val="35000"/>
                </a:schemeClr>
              </a:solidFill>
            </a:endParaRPr>
          </a:p>
          <a:p>
            <a:pPr algn="ctr"/>
            <a:r>
              <a:rPr lang="en-GB" sz="2000" dirty="0">
                <a:solidFill>
                  <a:schemeClr val="tx1">
                    <a:lumMod val="65000"/>
                    <a:lumOff val="35000"/>
                  </a:schemeClr>
                </a:solidFill>
              </a:rPr>
              <a:t>(SchoolVue CEO and founder)</a:t>
            </a:r>
            <a:endParaRPr lang="en-GB" sz="2000" dirty="0">
              <a:solidFill>
                <a:schemeClr val="tx1">
                  <a:lumMod val="65000"/>
                  <a:lumOff val="35000"/>
                </a:schemeClr>
              </a:solidFill>
            </a:endParaRPr>
          </a:p>
          <a:p>
            <a:pPr algn="ctr"/>
            <a:endParaRPr lang="en-GB" sz="2000" dirty="0">
              <a:solidFill>
                <a:schemeClr val="tx1">
                  <a:lumMod val="65000"/>
                  <a:lumOff val="35000"/>
                </a:schemeClr>
              </a:solidFill>
            </a:endParaRPr>
          </a:p>
          <a:p>
            <a:pPr marL="342900" indent="-342900" algn="ctr">
              <a:buFont typeface="Arial" panose="020B0604020202020204" pitchFamily="34" charset="0"/>
              <a:buChar char="•"/>
            </a:pPr>
            <a:r>
              <a:rPr lang="en-GB" dirty="0">
                <a:solidFill>
                  <a:schemeClr val="tx1">
                    <a:lumMod val="65000"/>
                    <a:lumOff val="35000"/>
                  </a:schemeClr>
                </a:solidFill>
              </a:rPr>
              <a:t>Experienced School Senior leader and education consultant</a:t>
            </a:r>
            <a:endParaRPr lang="en-GB" dirty="0">
              <a:solidFill>
                <a:schemeClr val="tx1">
                  <a:lumMod val="65000"/>
                  <a:lumOff val="35000"/>
                </a:schemeClr>
              </a:solidFill>
            </a:endParaRPr>
          </a:p>
          <a:p>
            <a:pPr marL="342900" indent="-342900" algn="ctr">
              <a:buFont typeface="Arial" panose="020B0604020202020204" pitchFamily="34" charset="0"/>
              <a:buChar char="•"/>
            </a:pPr>
            <a:r>
              <a:rPr lang="en-GB" dirty="0">
                <a:solidFill>
                  <a:schemeClr val="tx1">
                    <a:lumMod val="65000"/>
                    <a:lumOff val="35000"/>
                  </a:schemeClr>
                </a:solidFill>
              </a:rPr>
              <a:t>Business owner providing services to the education sector</a:t>
            </a:r>
            <a:endParaRPr lang="en-GB" dirty="0">
              <a:solidFill>
                <a:schemeClr val="tx1">
                  <a:lumMod val="65000"/>
                  <a:lumOff val="35000"/>
                </a:schemeClr>
              </a:solidFill>
            </a:endParaRPr>
          </a:p>
          <a:p>
            <a:pPr marL="342900" indent="-342900" algn="ctr">
              <a:buFont typeface="Arial" panose="020B0604020202020204" pitchFamily="34" charset="0"/>
              <a:buChar char="•"/>
            </a:pPr>
            <a:r>
              <a:rPr lang="en-GB" dirty="0">
                <a:solidFill>
                  <a:schemeClr val="tx1">
                    <a:lumMod val="65000"/>
                    <a:lumOff val="35000"/>
                  </a:schemeClr>
                </a:solidFill>
              </a:rPr>
              <a:t>Expert in curriculum, data and assessment</a:t>
            </a:r>
            <a:endParaRPr lang="en-GB" dirty="0">
              <a:solidFill>
                <a:schemeClr val="tx1">
                  <a:lumMod val="65000"/>
                  <a:lumOff val="35000"/>
                </a:schemeClr>
              </a:solidFill>
            </a:endParaRPr>
          </a:p>
        </p:txBody>
      </p:sp>
      <p:sp>
        <p:nvSpPr>
          <p:cNvPr id="10" name="TextBox 9"/>
          <p:cNvSpPr txBox="1"/>
          <p:nvPr/>
        </p:nvSpPr>
        <p:spPr>
          <a:xfrm>
            <a:off x="187020" y="4068471"/>
            <a:ext cx="5825704" cy="2646878"/>
          </a:xfrm>
          <a:prstGeom prst="rect">
            <a:avLst/>
          </a:prstGeom>
          <a:noFill/>
        </p:spPr>
        <p:txBody>
          <a:bodyPr wrap="square" rtlCol="0">
            <a:spAutoFit/>
          </a:bodyPr>
          <a:lstStyle/>
          <a:p>
            <a:pPr algn="ctr"/>
            <a:r>
              <a:rPr lang="en-GB" sz="3600">
                <a:solidFill>
                  <a:schemeClr val="tx1">
                    <a:lumMod val="65000"/>
                    <a:lumOff val="35000"/>
                  </a:schemeClr>
                </a:solidFill>
              </a:rPr>
              <a:t>Jeff Ross</a:t>
            </a:r>
            <a:endParaRPr lang="en-GB" sz="3600">
              <a:solidFill>
                <a:schemeClr val="tx1">
                  <a:lumMod val="65000"/>
                  <a:lumOff val="35000"/>
                </a:schemeClr>
              </a:solidFill>
            </a:endParaRPr>
          </a:p>
          <a:p>
            <a:pPr algn="ctr"/>
            <a:r>
              <a:rPr lang="en-GB" sz="2000">
                <a:solidFill>
                  <a:schemeClr val="tx1">
                    <a:lumMod val="65000"/>
                    <a:lumOff val="35000"/>
                  </a:schemeClr>
                </a:solidFill>
              </a:rPr>
              <a:t>(UK SKILLS Executive Team)</a:t>
            </a:r>
            <a:endParaRPr lang="en-GB" sz="2000">
              <a:solidFill>
                <a:schemeClr val="tx1">
                  <a:lumMod val="65000"/>
                  <a:lumOff val="35000"/>
                </a:schemeClr>
              </a:solidFill>
            </a:endParaRPr>
          </a:p>
          <a:p>
            <a:pPr algn="ctr"/>
            <a:endParaRPr lang="en-GB" sz="2000">
              <a:solidFill>
                <a:schemeClr val="tx1">
                  <a:lumMod val="65000"/>
                  <a:lumOff val="35000"/>
                </a:schemeClr>
              </a:solidFill>
            </a:endParaRPr>
          </a:p>
          <a:p>
            <a:pPr marL="342900" indent="-342900" algn="ctr">
              <a:buFont typeface="Arial" panose="020B0604020202020204" pitchFamily="34" charset="0"/>
              <a:buChar char="•"/>
            </a:pPr>
            <a:r>
              <a:rPr lang="en-GB">
                <a:solidFill>
                  <a:schemeClr val="tx1">
                    <a:lumMod val="65000"/>
                    <a:lumOff val="35000"/>
                  </a:schemeClr>
                </a:solidFill>
              </a:rPr>
              <a:t>Independent Prince II project manager and consultant with expertise in e-Assessment, e-learning and the use of IT and internet technologies in  education, learning and training, including instructional design and qualification development</a:t>
            </a:r>
            <a:endParaRPr lang="en-GB" sz="2000">
              <a:solidFill>
                <a:schemeClr val="tx1">
                  <a:lumMod val="65000"/>
                  <a:lumOff val="35000"/>
                </a:schemeClr>
              </a:solidFill>
            </a:endParaRPr>
          </a:p>
        </p:txBody>
      </p:sp>
      <p:sp>
        <p:nvSpPr>
          <p:cNvPr id="11" name="TextBox 10"/>
          <p:cNvSpPr txBox="1"/>
          <p:nvPr/>
        </p:nvSpPr>
        <p:spPr>
          <a:xfrm>
            <a:off x="6229597" y="1350405"/>
            <a:ext cx="5890772" cy="2646878"/>
          </a:xfrm>
          <a:prstGeom prst="rect">
            <a:avLst/>
          </a:prstGeom>
          <a:noFill/>
        </p:spPr>
        <p:txBody>
          <a:bodyPr wrap="square" rtlCol="0" anchor="t">
            <a:spAutoFit/>
          </a:bodyPr>
          <a:lstStyle/>
          <a:p>
            <a:pPr algn="ctr"/>
            <a:r>
              <a:rPr lang="en-GB" sz="3600" dirty="0">
                <a:solidFill>
                  <a:schemeClr val="tx1">
                    <a:lumMod val="65000"/>
                    <a:lumOff val="35000"/>
                  </a:schemeClr>
                </a:solidFill>
              </a:rPr>
              <a:t>Dr </a:t>
            </a:r>
            <a:r>
              <a:rPr lang="en-GB" sz="3600" dirty="0" err="1">
                <a:solidFill>
                  <a:schemeClr val="tx1">
                    <a:lumMod val="65000"/>
                    <a:lumOff val="35000"/>
                  </a:schemeClr>
                </a:solidFill>
              </a:rPr>
              <a:t>Tejwant</a:t>
            </a:r>
            <a:r>
              <a:rPr lang="en-GB" sz="3600" dirty="0">
                <a:solidFill>
                  <a:schemeClr val="tx1">
                    <a:lumMod val="65000"/>
                    <a:lumOff val="35000"/>
                  </a:schemeClr>
                </a:solidFill>
              </a:rPr>
              <a:t> </a:t>
            </a:r>
            <a:r>
              <a:rPr lang="en-GB" sz="3600" dirty="0" err="1">
                <a:solidFill>
                  <a:schemeClr val="tx1">
                    <a:lumMod val="65000"/>
                    <a:lumOff val="35000"/>
                  </a:schemeClr>
                </a:solidFill>
              </a:rPr>
              <a:t>Chhatwal</a:t>
            </a:r>
            <a:endParaRPr lang="en-GB" sz="3600" dirty="0">
              <a:solidFill>
                <a:schemeClr val="tx1">
                  <a:lumMod val="65000"/>
                  <a:lumOff val="35000"/>
                </a:schemeClr>
              </a:solidFill>
            </a:endParaRPr>
          </a:p>
          <a:p>
            <a:pPr algn="ctr"/>
            <a:r>
              <a:rPr lang="en-GB" sz="2000" dirty="0">
                <a:solidFill>
                  <a:schemeClr val="tx1">
                    <a:lumMod val="65000"/>
                    <a:lumOff val="35000"/>
                  </a:schemeClr>
                </a:solidFill>
              </a:rPr>
              <a:t>(UK SKILLS Executive Team)</a:t>
            </a:r>
            <a:endParaRPr lang="en-GB" sz="2000" dirty="0">
              <a:solidFill>
                <a:schemeClr val="tx1">
                  <a:lumMod val="65000"/>
                  <a:lumOff val="35000"/>
                </a:schemeClr>
              </a:solidFill>
            </a:endParaRPr>
          </a:p>
          <a:p>
            <a:pPr algn="ctr"/>
            <a:endParaRPr lang="en-GB" sz="2000" dirty="0">
              <a:solidFill>
                <a:schemeClr val="tx1">
                  <a:lumMod val="65000"/>
                  <a:lumOff val="35000"/>
                </a:schemeClr>
              </a:solidFill>
            </a:endParaRPr>
          </a:p>
          <a:p>
            <a:pPr marL="342900" indent="-342900" algn="ctr">
              <a:buFont typeface="Arial" panose="020B0604020202020204" pitchFamily="34" charset="0"/>
              <a:buChar char="•"/>
            </a:pPr>
            <a:r>
              <a:rPr lang="en-GB" dirty="0">
                <a:solidFill>
                  <a:schemeClr val="tx1">
                    <a:lumMod val="65000"/>
                    <a:lumOff val="35000"/>
                  </a:schemeClr>
                </a:solidFill>
              </a:rPr>
              <a:t>Qualified developmental psychologist and a scholar from Stanford University, specialising in Multiple Intelligence Practice</a:t>
            </a:r>
            <a:endParaRPr lang="en-GB" dirty="0">
              <a:solidFill>
                <a:schemeClr val="tx1">
                  <a:lumMod val="65000"/>
                  <a:lumOff val="35000"/>
                </a:schemeClr>
              </a:solidFill>
            </a:endParaRPr>
          </a:p>
          <a:p>
            <a:pPr marL="342900" indent="-342900" algn="ctr">
              <a:buFont typeface="Arial" panose="020B0604020202020204" pitchFamily="34" charset="0"/>
              <a:buChar char="•"/>
            </a:pPr>
            <a:r>
              <a:rPr lang="en-GB" dirty="0">
                <a:solidFill>
                  <a:schemeClr val="tx1">
                    <a:lumMod val="65000"/>
                    <a:lumOff val="35000"/>
                  </a:schemeClr>
                </a:solidFill>
              </a:rPr>
              <a:t>Conducted over 2700 workshops in more than 800 institutions</a:t>
            </a:r>
            <a:endParaRPr lang="en-GB" dirty="0">
              <a:solidFill>
                <a:schemeClr val="tx1">
                  <a:lumMod val="65000"/>
                  <a:lumOff val="35000"/>
                </a:schemeClr>
              </a:solidFill>
              <a:cs typeface="Calibri" panose="020F0502020204030204"/>
            </a:endParaRPr>
          </a:p>
        </p:txBody>
      </p:sp>
      <p:sp>
        <p:nvSpPr>
          <p:cNvPr id="12" name="TextBox 11"/>
          <p:cNvSpPr txBox="1"/>
          <p:nvPr/>
        </p:nvSpPr>
        <p:spPr>
          <a:xfrm>
            <a:off x="6271490" y="4095998"/>
            <a:ext cx="5806986" cy="2369880"/>
          </a:xfrm>
          <a:prstGeom prst="rect">
            <a:avLst/>
          </a:prstGeom>
          <a:noFill/>
        </p:spPr>
        <p:txBody>
          <a:bodyPr wrap="square" rtlCol="0">
            <a:spAutoFit/>
          </a:bodyPr>
          <a:lstStyle/>
          <a:p>
            <a:pPr algn="ctr"/>
            <a:r>
              <a:rPr lang="en-GB" sz="3600">
                <a:solidFill>
                  <a:schemeClr val="tx1">
                    <a:lumMod val="65000"/>
                    <a:lumOff val="35000"/>
                  </a:schemeClr>
                </a:solidFill>
              </a:rPr>
              <a:t>John Kerr</a:t>
            </a:r>
            <a:endParaRPr lang="en-GB" sz="3600">
              <a:solidFill>
                <a:schemeClr val="tx1">
                  <a:lumMod val="65000"/>
                  <a:lumOff val="35000"/>
                </a:schemeClr>
              </a:solidFill>
            </a:endParaRPr>
          </a:p>
          <a:p>
            <a:pPr algn="ctr"/>
            <a:r>
              <a:rPr lang="en-GB" sz="2000">
                <a:solidFill>
                  <a:schemeClr val="tx1">
                    <a:lumMod val="65000"/>
                    <a:lumOff val="35000"/>
                  </a:schemeClr>
                </a:solidFill>
              </a:rPr>
              <a:t>(UK SKILLS Executive Team)</a:t>
            </a:r>
            <a:endParaRPr lang="en-GB" sz="2000">
              <a:solidFill>
                <a:schemeClr val="tx1">
                  <a:lumMod val="65000"/>
                  <a:lumOff val="35000"/>
                </a:schemeClr>
              </a:solidFill>
            </a:endParaRPr>
          </a:p>
          <a:p>
            <a:endParaRPr lang="en-GB" sz="2000">
              <a:solidFill>
                <a:schemeClr val="tx1">
                  <a:lumMod val="65000"/>
                  <a:lumOff val="35000"/>
                </a:schemeClr>
              </a:solidFill>
            </a:endParaRPr>
          </a:p>
          <a:p>
            <a:pPr marL="342900" indent="-342900" algn="ctr">
              <a:buFont typeface="Arial" panose="020B0604020202020204" pitchFamily="34" charset="0"/>
              <a:buChar char="•"/>
            </a:pPr>
            <a:r>
              <a:rPr lang="en-GB">
                <a:solidFill>
                  <a:schemeClr val="tx1">
                    <a:lumMod val="65000"/>
                    <a:lumOff val="35000"/>
                  </a:schemeClr>
                </a:solidFill>
              </a:rPr>
              <a:t>Former CEO of the Edexcel Foundation </a:t>
            </a:r>
            <a:endParaRPr lang="en-GB">
              <a:solidFill>
                <a:schemeClr val="tx1">
                  <a:lumMod val="65000"/>
                  <a:lumOff val="35000"/>
                </a:schemeClr>
              </a:solidFill>
            </a:endParaRPr>
          </a:p>
          <a:p>
            <a:pPr marL="342900" indent="-342900" algn="ctr">
              <a:buFont typeface="Arial" panose="020B0604020202020204" pitchFamily="34" charset="0"/>
              <a:buChar char="•"/>
            </a:pPr>
            <a:r>
              <a:rPr lang="en-GB">
                <a:solidFill>
                  <a:schemeClr val="tx1">
                    <a:lumMod val="65000"/>
                    <a:lumOff val="35000"/>
                  </a:schemeClr>
                </a:solidFill>
              </a:rPr>
              <a:t>Trained as a lawyer and held senior positions with the London Stock Exchange and FSA before his career in education</a:t>
            </a:r>
            <a:endParaRPr lang="en-GB" sz="2000">
              <a:solidFill>
                <a:schemeClr val="tx1">
                  <a:lumMod val="65000"/>
                  <a:lumOff val="35000"/>
                </a:schemeClr>
              </a:solidFill>
            </a:endParaRPr>
          </a:p>
        </p:txBody>
      </p:sp>
      <p:sp>
        <p:nvSpPr>
          <p:cNvPr id="14" name="TextBox 13"/>
          <p:cNvSpPr txBox="1"/>
          <p:nvPr/>
        </p:nvSpPr>
        <p:spPr>
          <a:xfrm>
            <a:off x="322054" y="281796"/>
            <a:ext cx="9276158" cy="646331"/>
          </a:xfrm>
          <a:prstGeom prst="rect">
            <a:avLst/>
          </a:prstGeom>
          <a:noFill/>
        </p:spPr>
        <p:txBody>
          <a:bodyPr wrap="square" rtlCol="0">
            <a:spAutoFit/>
          </a:bodyPr>
          <a:lstStyle/>
          <a:p>
            <a:r>
              <a:rPr lang="en-GB" sz="3600" b="1">
                <a:solidFill>
                  <a:schemeClr val="bg1">
                    <a:lumMod val="95000"/>
                  </a:schemeClr>
                </a:solidFill>
              </a:rPr>
              <a:t>Who are we?  </a:t>
            </a:r>
            <a:endParaRPr lang="en-GB" sz="3600" b="1">
              <a:solidFill>
                <a:schemeClr val="bg1">
                  <a:lumMod val="95000"/>
                </a:schemeClr>
              </a:solidFill>
            </a:endParaRPr>
          </a:p>
        </p:txBody>
      </p:sp>
      <p:cxnSp>
        <p:nvCxnSpPr>
          <p:cNvPr id="13" name="Straight Connector 12"/>
          <p:cNvCxnSpPr/>
          <p:nvPr/>
        </p:nvCxnSpPr>
        <p:spPr>
          <a:xfrm flipH="1">
            <a:off x="6096000" y="1439926"/>
            <a:ext cx="21198" cy="5221814"/>
          </a:xfrm>
          <a:prstGeom prst="line">
            <a:avLst/>
          </a:prstGeom>
          <a:ln w="127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43435" y="4050833"/>
            <a:ext cx="11956549" cy="0"/>
          </a:xfrm>
          <a:prstGeom prst="line">
            <a:avLst/>
          </a:prstGeom>
          <a:ln w="127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Google Shape;179;p19"/>
          <p:cNvSpPr/>
          <p:nvPr/>
        </p:nvSpPr>
        <p:spPr>
          <a:xfrm>
            <a:off x="4014518" y="3541895"/>
            <a:ext cx="3862470" cy="1007488"/>
          </a:xfrm>
          <a:prstGeom prst="ellipse">
            <a:avLst/>
          </a:prstGeom>
          <a:solidFill>
            <a:schemeClr val="lt2"/>
          </a:solidFill>
          <a:ln w="9525" cap="flat" cmpd="sng">
            <a:solidFill>
              <a:schemeClr val="bg1">
                <a:lumMod val="7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b="1">
                <a:solidFill>
                  <a:schemeClr val="tx1">
                    <a:lumMod val="65000"/>
                    <a:lumOff val="35000"/>
                  </a:schemeClr>
                </a:solidFill>
              </a:rPr>
              <a:t>Over 70 years combined experience in education</a:t>
            </a:r>
            <a:endParaRPr sz="2000" b="1">
              <a:solidFill>
                <a:schemeClr val="tx1">
                  <a:lumMod val="65000"/>
                  <a:lumOff val="35000"/>
                </a:schemeClr>
              </a:solidFill>
            </a:endParaRPr>
          </a:p>
        </p:txBody>
      </p:sp>
      <p:pic>
        <p:nvPicPr>
          <p:cNvPr id="2" name="Picture 1"/>
          <p:cNvPicPr>
            <a:picLocks noChangeAspect="1"/>
          </p:cNvPicPr>
          <p:nvPr/>
        </p:nvPicPr>
        <p:blipFill>
          <a:blip r:embed="rId3"/>
          <a:stretch>
            <a:fillRect/>
          </a:stretch>
        </p:blipFill>
        <p:spPr>
          <a:xfrm>
            <a:off x="7876988" y="312744"/>
            <a:ext cx="2735554" cy="67422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674276" y="1581508"/>
            <a:ext cx="10775852" cy="5447645"/>
          </a:xfrm>
          <a:prstGeom prst="rect">
            <a:avLst/>
          </a:prstGeom>
          <a:noFill/>
        </p:spPr>
        <p:txBody>
          <a:bodyPr wrap="square" rtlCol="0">
            <a:spAutoFit/>
          </a:bodyPr>
          <a:lstStyle/>
          <a:p>
            <a:r>
              <a:rPr lang="en-GB" sz="2800" dirty="0">
                <a:solidFill>
                  <a:schemeClr val="tx1">
                    <a:lumMod val="65000"/>
                    <a:lumOff val="35000"/>
                  </a:schemeClr>
                </a:solidFill>
              </a:rPr>
              <a:t>The use of data analytics in the UK education sector has grown rapidly. For a long time, Schools have been collecting large quantities of information on their students. </a:t>
            </a:r>
            <a:endParaRPr lang="en-GB" sz="2800" dirty="0">
              <a:solidFill>
                <a:schemeClr val="tx1">
                  <a:lumMod val="65000"/>
                  <a:lumOff val="35000"/>
                </a:schemeClr>
              </a:solidFill>
            </a:endParaRPr>
          </a:p>
          <a:p>
            <a:endParaRPr lang="en-GB" sz="2800" dirty="0">
              <a:solidFill>
                <a:schemeClr val="tx1">
                  <a:lumMod val="65000"/>
                  <a:lumOff val="35000"/>
                </a:schemeClr>
              </a:solidFill>
            </a:endParaRPr>
          </a:p>
          <a:p>
            <a:r>
              <a:rPr lang="en-GB" sz="2800" dirty="0">
                <a:solidFill>
                  <a:schemeClr val="tx1">
                    <a:lumMod val="65000"/>
                    <a:lumOff val="35000"/>
                  </a:schemeClr>
                </a:solidFill>
              </a:rPr>
              <a:t>The analysis of this information now drives:</a:t>
            </a:r>
            <a:endParaRPr lang="en-GB" sz="2800" dirty="0">
              <a:solidFill>
                <a:schemeClr val="tx1">
                  <a:lumMod val="65000"/>
                  <a:lumOff val="35000"/>
                </a:schemeClr>
              </a:solidFill>
            </a:endParaRPr>
          </a:p>
          <a:p>
            <a:pPr algn="ctr"/>
            <a:endParaRPr lang="en-GB" sz="2800" dirty="0">
              <a:solidFill>
                <a:schemeClr val="tx1">
                  <a:lumMod val="65000"/>
                  <a:lumOff val="35000"/>
                </a:schemeClr>
              </a:solidFill>
            </a:endParaRPr>
          </a:p>
          <a:p>
            <a:pPr marL="2743200" lvl="5" indent="-457200">
              <a:buFont typeface="Arial" panose="020B0604020202020204" pitchFamily="34" charset="0"/>
              <a:buChar char="•"/>
            </a:pPr>
            <a:r>
              <a:rPr lang="en-GB" sz="2800" dirty="0">
                <a:solidFill>
                  <a:schemeClr val="tx1">
                    <a:lumMod val="65000"/>
                    <a:lumOff val="35000"/>
                  </a:schemeClr>
                </a:solidFill>
              </a:rPr>
              <a:t>Student progress</a:t>
            </a:r>
            <a:endParaRPr lang="en-GB" sz="2800" dirty="0">
              <a:solidFill>
                <a:schemeClr val="tx1">
                  <a:lumMod val="65000"/>
                  <a:lumOff val="35000"/>
                </a:schemeClr>
              </a:solidFill>
            </a:endParaRPr>
          </a:p>
          <a:p>
            <a:pPr marL="2743200" lvl="5" indent="-457200">
              <a:buFont typeface="Arial" panose="020B0604020202020204" pitchFamily="34" charset="0"/>
              <a:buChar char="•"/>
            </a:pPr>
            <a:r>
              <a:rPr lang="en-GB" sz="2800" dirty="0">
                <a:solidFill>
                  <a:schemeClr val="tx1">
                    <a:lumMod val="65000"/>
                    <a:lumOff val="35000"/>
                  </a:schemeClr>
                </a:solidFill>
              </a:rPr>
              <a:t>School improvement</a:t>
            </a:r>
            <a:endParaRPr lang="en-GB" sz="2800" dirty="0">
              <a:solidFill>
                <a:schemeClr val="tx1">
                  <a:lumMod val="65000"/>
                  <a:lumOff val="35000"/>
                </a:schemeClr>
              </a:solidFill>
            </a:endParaRPr>
          </a:p>
          <a:p>
            <a:pPr marL="2743200" lvl="5" indent="-457200">
              <a:buFont typeface="Arial" panose="020B0604020202020204" pitchFamily="34" charset="0"/>
              <a:buChar char="•"/>
            </a:pPr>
            <a:r>
              <a:rPr lang="en-GB" sz="2800" dirty="0">
                <a:solidFill>
                  <a:schemeClr val="tx1">
                    <a:lumMod val="65000"/>
                    <a:lumOff val="35000"/>
                  </a:schemeClr>
                </a:solidFill>
              </a:rPr>
              <a:t>Staff training</a:t>
            </a:r>
            <a:endParaRPr lang="en-GB" sz="2800" dirty="0">
              <a:solidFill>
                <a:schemeClr val="tx1">
                  <a:lumMod val="65000"/>
                  <a:lumOff val="35000"/>
                </a:schemeClr>
              </a:solidFill>
            </a:endParaRPr>
          </a:p>
          <a:p>
            <a:pPr marL="2743200" lvl="5" indent="-457200">
              <a:buFont typeface="Arial" panose="020B0604020202020204" pitchFamily="34" charset="0"/>
              <a:buChar char="•"/>
            </a:pPr>
            <a:r>
              <a:rPr lang="en-GB" sz="2800" dirty="0">
                <a:solidFill>
                  <a:schemeClr val="tx1">
                    <a:lumMod val="65000"/>
                    <a:lumOff val="35000"/>
                  </a:schemeClr>
                </a:solidFill>
              </a:rPr>
              <a:t>Strategy at local government / Academy level</a:t>
            </a:r>
            <a:endParaRPr lang="en-GB" sz="2800" dirty="0">
              <a:solidFill>
                <a:schemeClr val="tx1">
                  <a:lumMod val="65000"/>
                  <a:lumOff val="35000"/>
                </a:schemeClr>
              </a:solidFill>
            </a:endParaRPr>
          </a:p>
          <a:p>
            <a:pPr marL="2743200" lvl="5" indent="-457200">
              <a:buFont typeface="Arial" panose="020B0604020202020204" pitchFamily="34" charset="0"/>
              <a:buChar char="•"/>
            </a:pPr>
            <a:r>
              <a:rPr lang="en-GB" sz="2800" dirty="0">
                <a:solidFill>
                  <a:schemeClr val="tx1">
                    <a:lumMod val="65000"/>
                    <a:lumOff val="35000"/>
                  </a:schemeClr>
                </a:solidFill>
              </a:rPr>
              <a:t>School Evaluation</a:t>
            </a:r>
            <a:endParaRPr lang="en-GB" sz="2800" dirty="0">
              <a:solidFill>
                <a:schemeClr val="tx1">
                  <a:lumMod val="65000"/>
                  <a:lumOff val="35000"/>
                </a:schemeClr>
              </a:solidFill>
            </a:endParaRPr>
          </a:p>
          <a:p>
            <a:pPr algn="ctr"/>
            <a:endParaRPr lang="en-GB" sz="1600" dirty="0">
              <a:solidFill>
                <a:schemeClr val="tx1">
                  <a:lumMod val="65000"/>
                  <a:lumOff val="35000"/>
                </a:schemeClr>
              </a:solidFill>
            </a:endParaRPr>
          </a:p>
          <a:p>
            <a:pPr algn="ctr"/>
            <a:r>
              <a:rPr lang="en-GB" sz="1600" dirty="0">
                <a:solidFill>
                  <a:schemeClr val="tx1">
                    <a:lumMod val="65000"/>
                    <a:lumOff val="35000"/>
                  </a:schemeClr>
                </a:solidFill>
              </a:rPr>
              <a:t> </a:t>
            </a:r>
            <a:endParaRPr lang="en-GB" sz="2400" i="1" dirty="0">
              <a:solidFill>
                <a:schemeClr val="tx1">
                  <a:lumMod val="65000"/>
                  <a:lumOff val="35000"/>
                </a:schemeClr>
              </a:solidFill>
            </a:endParaRPr>
          </a:p>
          <a:p>
            <a:pPr algn="ctr"/>
            <a:r>
              <a:rPr lang="en-GB" sz="800" dirty="0">
                <a:solidFill>
                  <a:schemeClr val="bg1"/>
                </a:solidFill>
              </a:rPr>
              <a:t> </a:t>
            </a:r>
            <a:endParaRPr lang="en-GB" sz="800" dirty="0">
              <a:solidFill>
                <a:schemeClr val="bg1"/>
              </a:solidFill>
            </a:endParaRPr>
          </a:p>
        </p:txBody>
      </p:sp>
      <p:pic>
        <p:nvPicPr>
          <p:cNvPr id="5" name="Picture 4"/>
          <p:cNvPicPr>
            <a:picLocks noChangeAspect="1"/>
          </p:cNvPicPr>
          <p:nvPr/>
        </p:nvPicPr>
        <p:blipFill>
          <a:blip r:embed="rId1"/>
          <a:stretch>
            <a:fillRect/>
          </a:stretch>
        </p:blipFill>
        <p:spPr>
          <a:xfrm>
            <a:off x="0" y="1"/>
            <a:ext cx="12192000" cy="1299712"/>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0272" y="1"/>
            <a:ext cx="1299712" cy="1299712"/>
          </a:xfrm>
          <a:prstGeom prst="rect">
            <a:avLst/>
          </a:prstGeom>
        </p:spPr>
      </p:pic>
      <p:sp>
        <p:nvSpPr>
          <p:cNvPr id="8" name="TextBox 7"/>
          <p:cNvSpPr txBox="1"/>
          <p:nvPr/>
        </p:nvSpPr>
        <p:spPr>
          <a:xfrm>
            <a:off x="322053" y="281796"/>
            <a:ext cx="10012391" cy="646331"/>
          </a:xfrm>
          <a:prstGeom prst="rect">
            <a:avLst/>
          </a:prstGeom>
          <a:noFill/>
        </p:spPr>
        <p:txBody>
          <a:bodyPr wrap="square" rtlCol="0">
            <a:spAutoFit/>
          </a:bodyPr>
          <a:lstStyle/>
          <a:p>
            <a:r>
              <a:rPr lang="en-GB" sz="3600" b="1">
                <a:solidFill>
                  <a:schemeClr val="bg1">
                    <a:lumMod val="95000"/>
                  </a:schemeClr>
                </a:solidFill>
              </a:rPr>
              <a:t>Background – Data analytics in the UK</a:t>
            </a:r>
            <a:endParaRPr lang="en-GB" sz="3600" b="1">
              <a:solidFill>
                <a:schemeClr val="bg1">
                  <a:lumMod val="95000"/>
                </a:schemeClr>
              </a:solidFill>
            </a:endParaRPr>
          </a:p>
        </p:txBody>
      </p:sp>
      <p:pic>
        <p:nvPicPr>
          <p:cNvPr id="22" name="Picture 21"/>
          <p:cNvPicPr>
            <a:picLocks noChangeAspect="1"/>
          </p:cNvPicPr>
          <p:nvPr/>
        </p:nvPicPr>
        <p:blipFill>
          <a:blip r:embed="rId3"/>
          <a:stretch>
            <a:fillRect/>
          </a:stretch>
        </p:blipFill>
        <p:spPr>
          <a:xfrm>
            <a:off x="7876988" y="312744"/>
            <a:ext cx="2735554" cy="67422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163431" y="1425463"/>
            <a:ext cx="5789499" cy="5324535"/>
          </a:xfrm>
          <a:prstGeom prst="rect">
            <a:avLst/>
          </a:prstGeom>
          <a:noFill/>
        </p:spPr>
        <p:txBody>
          <a:bodyPr wrap="square" rtlCol="0">
            <a:spAutoFit/>
          </a:bodyPr>
          <a:lstStyle/>
          <a:p>
            <a:pPr algn="ctr"/>
            <a:r>
              <a:rPr lang="en-GB" sz="2000" b="1" dirty="0">
                <a:solidFill>
                  <a:schemeClr val="tx1">
                    <a:lumMod val="65000"/>
                    <a:lumOff val="35000"/>
                  </a:schemeClr>
                </a:solidFill>
              </a:rPr>
              <a:t>School Evaluation UK</a:t>
            </a:r>
            <a:endParaRPr lang="en-GB" sz="2000" b="1" dirty="0">
              <a:solidFill>
                <a:schemeClr val="tx1">
                  <a:lumMod val="65000"/>
                  <a:lumOff val="35000"/>
                </a:schemeClr>
              </a:solidFill>
            </a:endParaRPr>
          </a:p>
          <a:p>
            <a:pPr algn="just"/>
            <a:endParaRPr lang="en-GB" sz="1200" dirty="0">
              <a:solidFill>
                <a:schemeClr val="tx1">
                  <a:lumMod val="65000"/>
                  <a:lumOff val="35000"/>
                </a:schemeClr>
              </a:solidFill>
            </a:endParaRPr>
          </a:p>
          <a:p>
            <a:pPr algn="just"/>
            <a:r>
              <a:rPr lang="en-GB" sz="1400" dirty="0">
                <a:solidFill>
                  <a:schemeClr val="tx1">
                    <a:lumMod val="65000"/>
                    <a:lumOff val="35000"/>
                  </a:schemeClr>
                </a:solidFill>
              </a:rPr>
              <a:t>“The intelligent use of data affects the work of all professionals involved in education. There can be no going back to the days when decisions were made on hunches and anecdotal information. But we have to present and explain data in ways which inspire trust and confidence, and lead to appropriate choices and judgements being made. Using data, improving schools is intended to help everyone involved in school improvement achieve this goal.”</a:t>
            </a:r>
            <a:endParaRPr lang="en-GB" sz="1400" dirty="0">
              <a:solidFill>
                <a:schemeClr val="tx1">
                  <a:lumMod val="65000"/>
                  <a:lumOff val="35000"/>
                </a:schemeClr>
              </a:solidFill>
            </a:endParaRPr>
          </a:p>
          <a:p>
            <a:pPr algn="just"/>
            <a:endParaRPr lang="en-GB" sz="1400" dirty="0">
              <a:solidFill>
                <a:schemeClr val="tx1">
                  <a:lumMod val="65000"/>
                  <a:lumOff val="35000"/>
                </a:schemeClr>
              </a:solidFill>
            </a:endParaRPr>
          </a:p>
          <a:p>
            <a:pPr algn="r"/>
            <a:r>
              <a:rPr lang="en-GB" sz="1400" b="1" i="1" dirty="0">
                <a:solidFill>
                  <a:schemeClr val="tx1">
                    <a:lumMod val="65000"/>
                    <a:lumOff val="35000"/>
                  </a:schemeClr>
                </a:solidFill>
              </a:rPr>
              <a:t>Christine Gilbert, Her Majesty's Chief Inspector</a:t>
            </a:r>
            <a:endParaRPr lang="en-GB" sz="1400" b="1" i="1" dirty="0">
              <a:solidFill>
                <a:schemeClr val="tx1">
                  <a:lumMod val="65000"/>
                  <a:lumOff val="35000"/>
                </a:schemeClr>
              </a:solidFill>
            </a:endParaRPr>
          </a:p>
          <a:p>
            <a:pPr algn="just"/>
            <a:endParaRPr lang="en-GB" sz="2000" b="1" dirty="0">
              <a:solidFill>
                <a:schemeClr val="tx1">
                  <a:lumMod val="65000"/>
                  <a:lumOff val="35000"/>
                </a:schemeClr>
              </a:solidFill>
            </a:endParaRPr>
          </a:p>
          <a:p>
            <a:pPr algn="just"/>
            <a:r>
              <a:rPr lang="en-GB" sz="1400" dirty="0">
                <a:solidFill>
                  <a:schemeClr val="tx1">
                    <a:lumMod val="65000"/>
                    <a:lumOff val="35000"/>
                  </a:schemeClr>
                </a:solidFill>
              </a:rPr>
              <a:t>“- Indeed, the growth of data has undoubtedly changed the nature of inspection work. In England, the commitment to data use in governing education has been particularly strong (</a:t>
            </a:r>
            <a:r>
              <a:rPr lang="en-GB" sz="1400" dirty="0" err="1">
                <a:solidFill>
                  <a:schemeClr val="tx1">
                    <a:lumMod val="65000"/>
                    <a:lumOff val="35000"/>
                  </a:schemeClr>
                </a:solidFill>
              </a:rPr>
              <a:t>Ozga</a:t>
            </a:r>
            <a:r>
              <a:rPr lang="en-GB" sz="1400" dirty="0">
                <a:solidFill>
                  <a:schemeClr val="tx1">
                    <a:lumMod val="65000"/>
                    <a:lumOff val="35000"/>
                  </a:schemeClr>
                </a:solidFill>
              </a:rPr>
              <a:t>, 2009).</a:t>
            </a:r>
            <a:endParaRPr lang="en-GB" sz="1400" dirty="0">
              <a:solidFill>
                <a:schemeClr val="tx1">
                  <a:lumMod val="65000"/>
                  <a:lumOff val="35000"/>
                </a:schemeClr>
              </a:solidFill>
            </a:endParaRPr>
          </a:p>
          <a:p>
            <a:pPr marL="171450" indent="-171450" algn="just">
              <a:buFontTx/>
              <a:buChar char="-"/>
            </a:pPr>
            <a:r>
              <a:rPr lang="en-GB" sz="1400" dirty="0">
                <a:solidFill>
                  <a:schemeClr val="tx1">
                    <a:lumMod val="65000"/>
                    <a:lumOff val="35000"/>
                  </a:schemeClr>
                </a:solidFill>
              </a:rPr>
              <a:t>The development of data connects directly to successive governments’ prioritisation of attainment (measured by test results) and to a determined effort to shift school cultures so that data monitoring and active data use became the </a:t>
            </a:r>
            <a:r>
              <a:rPr lang="en-GB" sz="1400" b="1" dirty="0">
                <a:solidFill>
                  <a:schemeClr val="tx1">
                    <a:lumMod val="65000"/>
                    <a:lumOff val="35000"/>
                  </a:schemeClr>
                </a:solidFill>
              </a:rPr>
              <a:t>driving force of school activity and hence improved performance</a:t>
            </a:r>
            <a:r>
              <a:rPr lang="en-GB" sz="1400" dirty="0">
                <a:solidFill>
                  <a:schemeClr val="tx1">
                    <a:lumMod val="65000"/>
                    <a:lumOff val="35000"/>
                  </a:schemeClr>
                </a:solidFill>
              </a:rPr>
              <a:t>“</a:t>
            </a:r>
            <a:endParaRPr lang="en-GB" sz="1400" dirty="0">
              <a:solidFill>
                <a:schemeClr val="tx1">
                  <a:lumMod val="65000"/>
                  <a:lumOff val="35000"/>
                </a:schemeClr>
              </a:solidFill>
            </a:endParaRPr>
          </a:p>
          <a:p>
            <a:pPr marL="171450" indent="-171450">
              <a:buFontTx/>
              <a:buChar char="-"/>
            </a:pPr>
            <a:endParaRPr lang="en-GB" sz="1400" dirty="0">
              <a:solidFill>
                <a:schemeClr val="tx1">
                  <a:lumMod val="65000"/>
                  <a:lumOff val="35000"/>
                </a:schemeClr>
              </a:solidFill>
            </a:endParaRPr>
          </a:p>
          <a:p>
            <a:pPr algn="r"/>
            <a:r>
              <a:rPr lang="en-GB" sz="1400" b="1" i="1" dirty="0">
                <a:solidFill>
                  <a:schemeClr val="tx1">
                    <a:lumMod val="65000"/>
                    <a:lumOff val="35000"/>
                  </a:schemeClr>
                </a:solidFill>
              </a:rPr>
              <a:t>Digital Education Governance and the inspection process </a:t>
            </a:r>
            <a:endParaRPr lang="en-GB" sz="1400" b="1" i="1" dirty="0">
              <a:solidFill>
                <a:schemeClr val="tx1">
                  <a:lumMod val="65000"/>
                  <a:lumOff val="35000"/>
                </a:schemeClr>
              </a:solidFill>
            </a:endParaRPr>
          </a:p>
          <a:p>
            <a:pPr algn="r"/>
            <a:r>
              <a:rPr lang="en-GB" sz="1400" b="1" i="1" dirty="0">
                <a:solidFill>
                  <a:schemeClr val="tx1">
                    <a:lumMod val="65000"/>
                    <a:lumOff val="35000"/>
                  </a:schemeClr>
                </a:solidFill>
              </a:rPr>
              <a:t>Department of Education, The University of Oxford, UK  </a:t>
            </a:r>
            <a:endParaRPr lang="en-GB" sz="3200" b="1" i="1" dirty="0">
              <a:solidFill>
                <a:schemeClr val="tx1">
                  <a:lumMod val="65000"/>
                  <a:lumOff val="35000"/>
                </a:schemeClr>
              </a:solidFill>
            </a:endParaRPr>
          </a:p>
          <a:p>
            <a:pPr algn="ctr"/>
            <a:r>
              <a:rPr lang="en-GB" sz="800" dirty="0">
                <a:solidFill>
                  <a:schemeClr val="bg1"/>
                </a:solidFill>
              </a:rPr>
              <a:t> </a:t>
            </a:r>
            <a:endParaRPr lang="en-GB" sz="800" dirty="0">
              <a:solidFill>
                <a:schemeClr val="bg1"/>
              </a:solidFill>
            </a:endParaRPr>
          </a:p>
        </p:txBody>
      </p:sp>
      <p:pic>
        <p:nvPicPr>
          <p:cNvPr id="5" name="Picture 4"/>
          <p:cNvPicPr>
            <a:picLocks noChangeAspect="1"/>
          </p:cNvPicPr>
          <p:nvPr/>
        </p:nvPicPr>
        <p:blipFill>
          <a:blip r:embed="rId1"/>
          <a:stretch>
            <a:fillRect/>
          </a:stretch>
        </p:blipFill>
        <p:spPr>
          <a:xfrm>
            <a:off x="0" y="1"/>
            <a:ext cx="12192000" cy="1299712"/>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0272" y="1"/>
            <a:ext cx="1299712" cy="1299712"/>
          </a:xfrm>
          <a:prstGeom prst="rect">
            <a:avLst/>
          </a:prstGeom>
        </p:spPr>
      </p:pic>
      <p:sp>
        <p:nvSpPr>
          <p:cNvPr id="8" name="TextBox 7"/>
          <p:cNvSpPr txBox="1"/>
          <p:nvPr/>
        </p:nvSpPr>
        <p:spPr>
          <a:xfrm>
            <a:off x="322053" y="281796"/>
            <a:ext cx="10012391" cy="646331"/>
          </a:xfrm>
          <a:prstGeom prst="rect">
            <a:avLst/>
          </a:prstGeom>
          <a:noFill/>
        </p:spPr>
        <p:txBody>
          <a:bodyPr wrap="square" rtlCol="0">
            <a:spAutoFit/>
          </a:bodyPr>
          <a:lstStyle/>
          <a:p>
            <a:r>
              <a:rPr lang="en-GB" sz="3600" b="1">
                <a:solidFill>
                  <a:schemeClr val="bg1">
                    <a:lumMod val="95000"/>
                  </a:schemeClr>
                </a:solidFill>
              </a:rPr>
              <a:t>Background – Data analytics in the UK</a:t>
            </a:r>
            <a:endParaRPr lang="en-GB" sz="3600" b="1">
              <a:solidFill>
                <a:schemeClr val="bg1">
                  <a:lumMod val="95000"/>
                </a:schemeClr>
              </a:solidFill>
            </a:endParaRPr>
          </a:p>
        </p:txBody>
      </p:sp>
      <p:pic>
        <p:nvPicPr>
          <p:cNvPr id="22" name="Picture 21"/>
          <p:cNvPicPr>
            <a:picLocks noChangeAspect="1"/>
          </p:cNvPicPr>
          <p:nvPr/>
        </p:nvPicPr>
        <p:blipFill>
          <a:blip r:embed="rId3"/>
          <a:stretch>
            <a:fillRect/>
          </a:stretch>
        </p:blipFill>
        <p:spPr>
          <a:xfrm>
            <a:off x="7876988" y="312744"/>
            <a:ext cx="2735554" cy="674226"/>
          </a:xfrm>
          <a:prstGeom prst="rect">
            <a:avLst/>
          </a:prstGeom>
        </p:spPr>
      </p:pic>
      <p:sp>
        <p:nvSpPr>
          <p:cNvPr id="10" name="TextBox 9"/>
          <p:cNvSpPr txBox="1"/>
          <p:nvPr/>
        </p:nvSpPr>
        <p:spPr>
          <a:xfrm>
            <a:off x="6179979" y="1425462"/>
            <a:ext cx="5789499" cy="4893647"/>
          </a:xfrm>
          <a:prstGeom prst="rect">
            <a:avLst/>
          </a:prstGeom>
          <a:noFill/>
        </p:spPr>
        <p:txBody>
          <a:bodyPr wrap="square" rtlCol="0">
            <a:spAutoFit/>
          </a:bodyPr>
          <a:lstStyle/>
          <a:p>
            <a:pPr algn="ctr"/>
            <a:r>
              <a:rPr lang="en-GB" sz="2000" b="1">
                <a:solidFill>
                  <a:schemeClr val="tx1">
                    <a:lumMod val="65000"/>
                    <a:lumOff val="35000"/>
                  </a:schemeClr>
                </a:solidFill>
              </a:rPr>
              <a:t>The Benefits</a:t>
            </a:r>
            <a:endParaRPr lang="en-GB" sz="2000" b="1">
              <a:solidFill>
                <a:schemeClr val="tx1">
                  <a:lumMod val="65000"/>
                  <a:lumOff val="35000"/>
                </a:schemeClr>
              </a:solidFill>
            </a:endParaRPr>
          </a:p>
          <a:p>
            <a:pPr algn="just"/>
            <a:endParaRPr lang="en-GB" sz="1200">
              <a:solidFill>
                <a:schemeClr val="tx1">
                  <a:lumMod val="65000"/>
                  <a:lumOff val="35000"/>
                </a:schemeClr>
              </a:solidFill>
            </a:endParaRPr>
          </a:p>
          <a:p>
            <a:pPr algn="just"/>
            <a:r>
              <a:rPr lang="en-GB" sz="1400" b="1">
                <a:solidFill>
                  <a:schemeClr val="tx1">
                    <a:lumMod val="65000"/>
                    <a:lumOff val="35000"/>
                  </a:schemeClr>
                </a:solidFill>
              </a:rPr>
              <a:t>Students and Parents</a:t>
            </a:r>
            <a:endParaRPr lang="en-GB" sz="1400" b="1">
              <a:solidFill>
                <a:schemeClr val="tx1">
                  <a:lumMod val="65000"/>
                  <a:lumOff val="35000"/>
                </a:schemeClr>
              </a:solidFill>
            </a:endParaRPr>
          </a:p>
          <a:p>
            <a:pPr algn="just"/>
            <a:r>
              <a:rPr lang="en-GB" sz="1400">
                <a:solidFill>
                  <a:schemeClr val="tx1">
                    <a:lumMod val="65000"/>
                    <a:lumOff val="35000"/>
                  </a:schemeClr>
                </a:solidFill>
              </a:rPr>
              <a:t>Parents and carers to help them make important decisions with their children – appropriate and timely data can help parents, carers and children to understand what is going on in a school and, if necessary, to ask probing questions about its performance</a:t>
            </a:r>
            <a:endParaRPr lang="en-GB" sz="1400">
              <a:solidFill>
                <a:schemeClr val="tx1">
                  <a:lumMod val="65000"/>
                  <a:lumOff val="35000"/>
                </a:schemeClr>
              </a:solidFill>
            </a:endParaRPr>
          </a:p>
          <a:p>
            <a:pPr algn="just"/>
            <a:endParaRPr lang="en-GB" sz="1400">
              <a:solidFill>
                <a:schemeClr val="tx1">
                  <a:lumMod val="65000"/>
                  <a:lumOff val="35000"/>
                </a:schemeClr>
              </a:solidFill>
            </a:endParaRPr>
          </a:p>
          <a:p>
            <a:pPr algn="just"/>
            <a:r>
              <a:rPr lang="en-GB" sz="1400" b="1">
                <a:solidFill>
                  <a:schemeClr val="tx1">
                    <a:lumMod val="65000"/>
                    <a:lumOff val="35000"/>
                  </a:schemeClr>
                </a:solidFill>
              </a:rPr>
              <a:t>Schools</a:t>
            </a:r>
            <a:endParaRPr lang="en-GB" sz="1400" b="1">
              <a:solidFill>
                <a:schemeClr val="tx1">
                  <a:lumMod val="65000"/>
                  <a:lumOff val="35000"/>
                </a:schemeClr>
              </a:solidFill>
            </a:endParaRPr>
          </a:p>
          <a:p>
            <a:pPr algn="just"/>
            <a:r>
              <a:rPr lang="en-GB" sz="1400">
                <a:solidFill>
                  <a:schemeClr val="tx1">
                    <a:lumMod val="65000"/>
                    <a:lumOff val="35000"/>
                  </a:schemeClr>
                </a:solidFill>
              </a:rPr>
              <a:t>School performance data matter because they provide the basis for schools’ accountability to their users and the local community, for their own monitoring and self evaluation and for their </a:t>
            </a:r>
            <a:r>
              <a:rPr lang="en-GB" sz="1400" b="1">
                <a:solidFill>
                  <a:schemeClr val="tx1">
                    <a:lumMod val="65000"/>
                    <a:lumOff val="35000"/>
                  </a:schemeClr>
                </a:solidFill>
              </a:rPr>
              <a:t>planning for improvement</a:t>
            </a:r>
            <a:r>
              <a:rPr lang="en-GB" sz="1400">
                <a:solidFill>
                  <a:schemeClr val="tx1">
                    <a:lumMod val="65000"/>
                    <a:lumOff val="35000"/>
                  </a:schemeClr>
                </a:solidFill>
              </a:rPr>
              <a:t>. Such data also inform judgements about whether a school is providing value for money.</a:t>
            </a:r>
            <a:endParaRPr lang="en-GB" sz="1400">
              <a:solidFill>
                <a:schemeClr val="tx1">
                  <a:lumMod val="65000"/>
                  <a:lumOff val="35000"/>
                </a:schemeClr>
              </a:solidFill>
            </a:endParaRPr>
          </a:p>
          <a:p>
            <a:pPr algn="just"/>
            <a:endParaRPr lang="en-GB" sz="1400">
              <a:solidFill>
                <a:schemeClr val="tx1">
                  <a:lumMod val="65000"/>
                  <a:lumOff val="35000"/>
                </a:schemeClr>
              </a:solidFill>
            </a:endParaRPr>
          </a:p>
          <a:p>
            <a:pPr algn="just"/>
            <a:r>
              <a:rPr lang="en-GB" sz="1400" b="1">
                <a:solidFill>
                  <a:schemeClr val="tx1">
                    <a:lumMod val="65000"/>
                    <a:lumOff val="35000"/>
                  </a:schemeClr>
                </a:solidFill>
              </a:rPr>
              <a:t>Local Government</a:t>
            </a:r>
            <a:endParaRPr lang="en-GB" sz="1400" b="1">
              <a:solidFill>
                <a:schemeClr val="tx1">
                  <a:lumMod val="65000"/>
                  <a:lumOff val="35000"/>
                </a:schemeClr>
              </a:solidFill>
            </a:endParaRPr>
          </a:p>
          <a:p>
            <a:pPr algn="just"/>
            <a:r>
              <a:rPr lang="en-GB" sz="1400">
                <a:solidFill>
                  <a:schemeClr val="tx1">
                    <a:lumMod val="65000"/>
                    <a:lumOff val="35000"/>
                  </a:schemeClr>
                </a:solidFill>
              </a:rPr>
              <a:t>Local authorities to monitor the performance of the schools under their control, to </a:t>
            </a:r>
            <a:r>
              <a:rPr lang="en-GB" sz="1400" b="1">
                <a:solidFill>
                  <a:schemeClr val="tx1">
                    <a:lumMod val="65000"/>
                    <a:lumOff val="35000"/>
                  </a:schemeClr>
                </a:solidFill>
              </a:rPr>
              <a:t>plan for improvement and to allocate resources</a:t>
            </a:r>
            <a:endParaRPr lang="en-GB" sz="1400" b="1">
              <a:solidFill>
                <a:schemeClr val="tx1">
                  <a:lumMod val="65000"/>
                  <a:lumOff val="35000"/>
                </a:schemeClr>
              </a:solidFill>
            </a:endParaRPr>
          </a:p>
          <a:p>
            <a:pPr algn="just"/>
            <a:endParaRPr lang="en-GB" sz="1400" b="1">
              <a:solidFill>
                <a:schemeClr val="tx1">
                  <a:lumMod val="65000"/>
                  <a:lumOff val="35000"/>
                </a:schemeClr>
              </a:solidFill>
            </a:endParaRPr>
          </a:p>
          <a:p>
            <a:pPr algn="r"/>
            <a:r>
              <a:rPr lang="en-GB" sz="1400" b="1" i="1">
                <a:solidFill>
                  <a:schemeClr val="tx1">
                    <a:lumMod val="65000"/>
                    <a:lumOff val="35000"/>
                  </a:schemeClr>
                </a:solidFill>
              </a:rPr>
              <a:t>Ofsted - Office for Standards in Education</a:t>
            </a:r>
            <a:endParaRPr lang="en-GB" sz="1400" b="1" i="1">
              <a:solidFill>
                <a:schemeClr val="tx1">
                  <a:lumMod val="65000"/>
                  <a:lumOff val="35000"/>
                </a:schemeClr>
              </a:solidFill>
            </a:endParaRPr>
          </a:p>
          <a:p>
            <a:pPr algn="r"/>
            <a:r>
              <a:rPr lang="en-GB" sz="1400" b="1" i="1">
                <a:solidFill>
                  <a:schemeClr val="tx1">
                    <a:lumMod val="65000"/>
                    <a:lumOff val="35000"/>
                  </a:schemeClr>
                </a:solidFill>
              </a:rPr>
              <a:t>Using data, improving schools</a:t>
            </a:r>
            <a:endParaRPr lang="en-GB" sz="1400" b="1" i="1">
              <a:solidFill>
                <a:schemeClr val="tx1">
                  <a:lumMod val="65000"/>
                  <a:lumOff val="35000"/>
                </a:schemeClr>
              </a:solidFill>
            </a:endParaRPr>
          </a:p>
          <a:p>
            <a:pPr algn="r"/>
            <a:endParaRPr lang="en-GB" sz="1400" b="1" i="1">
              <a:solidFill>
                <a:schemeClr val="tx1">
                  <a:lumMod val="65000"/>
                  <a:lumOff val="35000"/>
                </a:schemeClr>
              </a:solidFill>
            </a:endParaRPr>
          </a:p>
        </p:txBody>
      </p:sp>
      <p:cxnSp>
        <p:nvCxnSpPr>
          <p:cNvPr id="11" name="Straight Connector 10"/>
          <p:cNvCxnSpPr/>
          <p:nvPr/>
        </p:nvCxnSpPr>
        <p:spPr>
          <a:xfrm flipH="1">
            <a:off x="6096000" y="1439926"/>
            <a:ext cx="21198" cy="5221814"/>
          </a:xfrm>
          <a:prstGeom prst="line">
            <a:avLst/>
          </a:prstGeom>
          <a:ln w="127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stretch>
            <a:fillRect/>
          </a:stretch>
        </p:blipFill>
        <p:spPr>
          <a:xfrm>
            <a:off x="0" y="1"/>
            <a:ext cx="12192000" cy="1299712"/>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0272" y="1"/>
            <a:ext cx="1299712" cy="1299712"/>
          </a:xfrm>
          <a:prstGeom prst="rect">
            <a:avLst/>
          </a:prstGeom>
        </p:spPr>
      </p:pic>
      <p:sp>
        <p:nvSpPr>
          <p:cNvPr id="8" name="TextBox 7"/>
          <p:cNvSpPr txBox="1"/>
          <p:nvPr/>
        </p:nvSpPr>
        <p:spPr>
          <a:xfrm>
            <a:off x="322053" y="281796"/>
            <a:ext cx="10012391" cy="646331"/>
          </a:xfrm>
          <a:prstGeom prst="rect">
            <a:avLst/>
          </a:prstGeom>
          <a:noFill/>
        </p:spPr>
        <p:txBody>
          <a:bodyPr wrap="square" rtlCol="0">
            <a:spAutoFit/>
          </a:bodyPr>
          <a:lstStyle/>
          <a:p>
            <a:r>
              <a:rPr lang="en-GB" sz="3600" b="1">
                <a:solidFill>
                  <a:schemeClr val="bg1">
                    <a:lumMod val="95000"/>
                  </a:schemeClr>
                </a:solidFill>
              </a:rPr>
              <a:t>The Service - Outline</a:t>
            </a:r>
            <a:endParaRPr lang="en-GB" sz="3600" b="1">
              <a:solidFill>
                <a:schemeClr val="bg1">
                  <a:lumMod val="95000"/>
                </a:schemeClr>
              </a:solidFill>
            </a:endParaRPr>
          </a:p>
        </p:txBody>
      </p:sp>
      <p:pic>
        <p:nvPicPr>
          <p:cNvPr id="22" name="Picture 21"/>
          <p:cNvPicPr>
            <a:picLocks noChangeAspect="1"/>
          </p:cNvPicPr>
          <p:nvPr/>
        </p:nvPicPr>
        <p:blipFill>
          <a:blip r:embed="rId3"/>
          <a:stretch>
            <a:fillRect/>
          </a:stretch>
        </p:blipFill>
        <p:spPr>
          <a:xfrm>
            <a:off x="7876988" y="312744"/>
            <a:ext cx="2735554" cy="674226"/>
          </a:xfrm>
          <a:prstGeom prst="rect">
            <a:avLst/>
          </a:prstGeom>
        </p:spPr>
      </p:pic>
      <p:sp>
        <p:nvSpPr>
          <p:cNvPr id="19" name="TextBox 18"/>
          <p:cNvSpPr txBox="1"/>
          <p:nvPr/>
        </p:nvSpPr>
        <p:spPr>
          <a:xfrm>
            <a:off x="741942" y="2447640"/>
            <a:ext cx="5082256" cy="4739759"/>
          </a:xfrm>
          <a:prstGeom prst="rect">
            <a:avLst/>
          </a:prstGeom>
          <a:noFill/>
        </p:spPr>
        <p:txBody>
          <a:bodyPr wrap="square" rtlCol="0" anchor="t">
            <a:spAutoFit/>
          </a:bodyPr>
          <a:lstStyle/>
          <a:p>
            <a:pPr marL="342900" indent="-342900" algn="just">
              <a:buFont typeface="Arial" panose="020B0604020202020204" pitchFamily="34" charset="0"/>
              <a:buChar char="•"/>
            </a:pPr>
            <a:r>
              <a:rPr lang="en-GB" sz="2200" dirty="0">
                <a:solidFill>
                  <a:schemeClr val="tx1">
                    <a:lumMod val="65000"/>
                    <a:lumOff val="35000"/>
                  </a:schemeClr>
                </a:solidFill>
              </a:rPr>
              <a:t>Schools in India collect a large amount of student information but do not have the expertise or technological solution to effectively analyse and use the data.</a:t>
            </a:r>
            <a:endParaRPr lang="en-GB" sz="2200" dirty="0">
              <a:solidFill>
                <a:schemeClr val="tx1">
                  <a:lumMod val="65000"/>
                  <a:lumOff val="35000"/>
                </a:schemeClr>
              </a:solidFill>
            </a:endParaRPr>
          </a:p>
          <a:p>
            <a:pPr marL="342900" indent="-342900" algn="just">
              <a:buFont typeface="Arial" panose="020B0604020202020204" pitchFamily="34" charset="0"/>
              <a:buChar char="•"/>
            </a:pPr>
            <a:endParaRPr lang="en-GB" sz="2200" dirty="0">
              <a:solidFill>
                <a:schemeClr val="tx1">
                  <a:lumMod val="65000"/>
                  <a:lumOff val="35000"/>
                </a:schemeClr>
              </a:solidFill>
              <a:cs typeface="Calibri" panose="020F0502020204030204"/>
            </a:endParaRPr>
          </a:p>
          <a:p>
            <a:pPr marL="342900" indent="-342900" algn="just">
              <a:buFont typeface="Arial" panose="020B0604020202020204" pitchFamily="34" charset="0"/>
              <a:buChar char="•"/>
            </a:pPr>
            <a:r>
              <a:rPr lang="en-GB" sz="2200" dirty="0">
                <a:solidFill>
                  <a:schemeClr val="tx1">
                    <a:lumMod val="65000"/>
                    <a:lumOff val="35000"/>
                  </a:schemeClr>
                </a:solidFill>
                <a:cs typeface="Calibri" panose="020F0502020204030204"/>
              </a:rPr>
              <a:t>ERP solutions are growing in popularity and choice. They are a useful tool for data capture and storage but do not provide the necessary analytics capabilities to drive school improvement.</a:t>
            </a:r>
            <a:endParaRPr lang="en-GB" sz="2200" dirty="0">
              <a:solidFill>
                <a:schemeClr val="tx1">
                  <a:lumMod val="65000"/>
                  <a:lumOff val="35000"/>
                </a:schemeClr>
              </a:solidFill>
              <a:cs typeface="Calibri" panose="020F0502020204030204"/>
            </a:endParaRPr>
          </a:p>
          <a:p>
            <a:pPr marL="342900" indent="-342900" algn="just">
              <a:buFont typeface="Arial" panose="020B0604020202020204" pitchFamily="34" charset="0"/>
              <a:buChar char="•"/>
            </a:pPr>
            <a:endParaRPr lang="en-GB" sz="2000" dirty="0">
              <a:solidFill>
                <a:schemeClr val="tx1">
                  <a:lumMod val="65000"/>
                  <a:lumOff val="35000"/>
                </a:schemeClr>
              </a:solidFill>
              <a:cs typeface="Calibri" panose="020F0502020204030204"/>
            </a:endParaRPr>
          </a:p>
          <a:p>
            <a:pPr marL="342900" indent="-342900" algn="just">
              <a:buFont typeface="Arial" panose="020B0604020202020204" pitchFamily="34" charset="0"/>
              <a:buChar char="•"/>
            </a:pPr>
            <a:endParaRPr lang="en-GB" sz="2000" dirty="0">
              <a:solidFill>
                <a:schemeClr val="tx1">
                  <a:lumMod val="65000"/>
                  <a:lumOff val="35000"/>
                </a:schemeClr>
              </a:solidFill>
            </a:endParaRPr>
          </a:p>
          <a:p>
            <a:pPr marL="342900" indent="-342900" algn="just">
              <a:buFont typeface="Arial" panose="020B0604020202020204" pitchFamily="34" charset="0"/>
              <a:buChar char="•"/>
            </a:pPr>
            <a:endParaRPr lang="en-GB" sz="2000" dirty="0">
              <a:solidFill>
                <a:schemeClr val="tx1">
                  <a:lumMod val="65000"/>
                  <a:lumOff val="35000"/>
                </a:schemeClr>
              </a:solidFill>
            </a:endParaRPr>
          </a:p>
        </p:txBody>
      </p:sp>
      <p:sp>
        <p:nvSpPr>
          <p:cNvPr id="20" name="Rounded Rectangle 19"/>
          <p:cNvSpPr/>
          <p:nvPr/>
        </p:nvSpPr>
        <p:spPr>
          <a:xfrm>
            <a:off x="550900" y="1434906"/>
            <a:ext cx="11237826" cy="5141298"/>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1964745" y="1679251"/>
            <a:ext cx="8410135" cy="523220"/>
          </a:xfrm>
          <a:prstGeom prst="rect">
            <a:avLst/>
          </a:prstGeom>
          <a:noFill/>
        </p:spPr>
        <p:txBody>
          <a:bodyPr wrap="square" rtlCol="0">
            <a:spAutoFit/>
          </a:bodyPr>
          <a:lstStyle/>
          <a:p>
            <a:r>
              <a:rPr lang="en-GB" sz="2800" b="1" dirty="0"/>
              <a:t>The Problems – Speaking to Indian Principles and CEO’s</a:t>
            </a:r>
            <a:endParaRPr lang="en-GB" sz="2800" b="1" dirty="0"/>
          </a:p>
        </p:txBody>
      </p:sp>
      <p:sp>
        <p:nvSpPr>
          <p:cNvPr id="11" name="TextBox 10"/>
          <p:cNvSpPr txBox="1"/>
          <p:nvPr/>
        </p:nvSpPr>
        <p:spPr>
          <a:xfrm>
            <a:off x="6265334" y="2447640"/>
            <a:ext cx="5082256" cy="3139321"/>
          </a:xfrm>
          <a:prstGeom prst="rect">
            <a:avLst/>
          </a:prstGeom>
          <a:noFill/>
        </p:spPr>
        <p:txBody>
          <a:bodyPr wrap="square" rtlCol="0" anchor="t">
            <a:spAutoFit/>
          </a:bodyPr>
          <a:lstStyle/>
          <a:p>
            <a:pPr marL="342900" indent="-342900" algn="just">
              <a:buFont typeface="Arial" panose="020B0604020202020204" pitchFamily="34" charset="0"/>
              <a:buChar char="•"/>
            </a:pPr>
            <a:r>
              <a:rPr lang="en-GB" sz="2200" dirty="0">
                <a:solidFill>
                  <a:schemeClr val="tx1">
                    <a:lumMod val="65000"/>
                    <a:lumOff val="35000"/>
                  </a:schemeClr>
                </a:solidFill>
              </a:rPr>
              <a:t>Networks of Schools do not have a centralised approach to processing and analysing school data in order to drive strategic decisions. ERP solutions work in isolation.</a:t>
            </a:r>
            <a:endParaRPr lang="en-GB" sz="2200" dirty="0">
              <a:solidFill>
                <a:schemeClr val="tx1">
                  <a:lumMod val="65000"/>
                  <a:lumOff val="35000"/>
                </a:schemeClr>
              </a:solidFill>
            </a:endParaRPr>
          </a:p>
          <a:p>
            <a:pPr marL="342900" indent="-342900" algn="just">
              <a:buFont typeface="Arial" panose="020B0604020202020204" pitchFamily="34" charset="0"/>
              <a:buChar char="•"/>
            </a:pPr>
            <a:endParaRPr lang="en-GB" sz="2200" dirty="0">
              <a:solidFill>
                <a:schemeClr val="tx1">
                  <a:lumMod val="65000"/>
                  <a:lumOff val="35000"/>
                </a:schemeClr>
              </a:solidFill>
              <a:cs typeface="Calibri" panose="020F0502020204030204"/>
            </a:endParaRPr>
          </a:p>
          <a:p>
            <a:pPr marL="342900" indent="-342900" algn="just">
              <a:buFont typeface="Arial" panose="020B0604020202020204" pitchFamily="34" charset="0"/>
              <a:buChar char="•"/>
            </a:pPr>
            <a:r>
              <a:rPr lang="en-GB" sz="2200" dirty="0">
                <a:solidFill>
                  <a:schemeClr val="tx1">
                    <a:lumMod val="65000"/>
                    <a:lumOff val="35000"/>
                  </a:schemeClr>
                </a:solidFill>
              </a:rPr>
              <a:t>Employing data experts in a school is not a cost-effective solution to data analytics</a:t>
            </a:r>
            <a:r>
              <a:rPr lang="en-GB" sz="2200" b="1" dirty="0">
                <a:solidFill>
                  <a:schemeClr val="tx1">
                    <a:lumMod val="65000"/>
                    <a:lumOff val="35000"/>
                  </a:schemeClr>
                </a:solidFill>
              </a:rPr>
              <a:t>.</a:t>
            </a:r>
            <a:endParaRPr lang="en-GB" sz="2200" b="1" dirty="0">
              <a:solidFill>
                <a:schemeClr val="tx1">
                  <a:lumMod val="65000"/>
                  <a:lumOff val="35000"/>
                </a:schemeClr>
              </a:solidFill>
              <a:cs typeface="Calibri" panose="020F050202020403020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stretch>
            <a:fillRect/>
          </a:stretch>
        </p:blipFill>
        <p:spPr>
          <a:xfrm>
            <a:off x="0" y="1"/>
            <a:ext cx="12192000" cy="1299712"/>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0272" y="1"/>
            <a:ext cx="1299712" cy="1299712"/>
          </a:xfrm>
          <a:prstGeom prst="rect">
            <a:avLst/>
          </a:prstGeom>
        </p:spPr>
      </p:pic>
      <p:sp>
        <p:nvSpPr>
          <p:cNvPr id="8" name="TextBox 7"/>
          <p:cNvSpPr txBox="1"/>
          <p:nvPr/>
        </p:nvSpPr>
        <p:spPr>
          <a:xfrm>
            <a:off x="322053" y="281796"/>
            <a:ext cx="10012391" cy="646331"/>
          </a:xfrm>
          <a:prstGeom prst="rect">
            <a:avLst/>
          </a:prstGeom>
          <a:noFill/>
        </p:spPr>
        <p:txBody>
          <a:bodyPr wrap="square" rtlCol="0">
            <a:spAutoFit/>
          </a:bodyPr>
          <a:lstStyle/>
          <a:p>
            <a:r>
              <a:rPr lang="en-GB" sz="3600" b="1">
                <a:solidFill>
                  <a:schemeClr val="bg1">
                    <a:lumMod val="95000"/>
                  </a:schemeClr>
                </a:solidFill>
              </a:rPr>
              <a:t>The Service - Outline</a:t>
            </a:r>
            <a:endParaRPr lang="en-GB" sz="3600" b="1">
              <a:solidFill>
                <a:schemeClr val="bg1">
                  <a:lumMod val="95000"/>
                </a:schemeClr>
              </a:solidFill>
            </a:endParaRPr>
          </a:p>
        </p:txBody>
      </p:sp>
      <p:pic>
        <p:nvPicPr>
          <p:cNvPr id="22" name="Picture 21"/>
          <p:cNvPicPr>
            <a:picLocks noChangeAspect="1"/>
          </p:cNvPicPr>
          <p:nvPr/>
        </p:nvPicPr>
        <p:blipFill>
          <a:blip r:embed="rId3"/>
          <a:stretch>
            <a:fillRect/>
          </a:stretch>
        </p:blipFill>
        <p:spPr>
          <a:xfrm>
            <a:off x="7876988" y="312744"/>
            <a:ext cx="2735554" cy="674226"/>
          </a:xfrm>
          <a:prstGeom prst="rect">
            <a:avLst/>
          </a:prstGeom>
        </p:spPr>
      </p:pic>
      <p:sp>
        <p:nvSpPr>
          <p:cNvPr id="19" name="TextBox 18"/>
          <p:cNvSpPr txBox="1"/>
          <p:nvPr/>
        </p:nvSpPr>
        <p:spPr>
          <a:xfrm>
            <a:off x="741942" y="2253627"/>
            <a:ext cx="5082256" cy="3816429"/>
          </a:xfrm>
          <a:prstGeom prst="rect">
            <a:avLst/>
          </a:prstGeom>
          <a:noFill/>
        </p:spPr>
        <p:txBody>
          <a:bodyPr wrap="square" rtlCol="0" anchor="t">
            <a:spAutoFit/>
          </a:bodyPr>
          <a:lstStyle/>
          <a:p>
            <a:pPr algn="just"/>
            <a:r>
              <a:rPr lang="en-US" sz="2200" dirty="0">
                <a:solidFill>
                  <a:schemeClr val="tx1">
                    <a:lumMod val="65000"/>
                    <a:lumOff val="35000"/>
                  </a:schemeClr>
                </a:solidFill>
              </a:rPr>
              <a:t>Provide a complete data analytics service to individual Schools and Networks of Schools in India. </a:t>
            </a:r>
            <a:endParaRPr lang="en-US" sz="2200" dirty="0">
              <a:solidFill>
                <a:schemeClr val="tx1">
                  <a:lumMod val="65000"/>
                  <a:lumOff val="35000"/>
                </a:schemeClr>
              </a:solidFill>
            </a:endParaRPr>
          </a:p>
          <a:p>
            <a:pPr marL="342900" indent="-342900" algn="just">
              <a:buFont typeface="Arial" panose="020B0604020202020204" pitchFamily="34" charset="0"/>
              <a:buChar char="•"/>
            </a:pPr>
            <a:endParaRPr lang="en-US" sz="2200" dirty="0">
              <a:solidFill>
                <a:schemeClr val="tx1">
                  <a:lumMod val="65000"/>
                  <a:lumOff val="35000"/>
                </a:schemeClr>
              </a:solidFill>
            </a:endParaRPr>
          </a:p>
          <a:p>
            <a:pPr algn="just"/>
            <a:r>
              <a:rPr lang="en-US" sz="2200" dirty="0">
                <a:solidFill>
                  <a:schemeClr val="tx1">
                    <a:lumMod val="65000"/>
                    <a:lumOff val="35000"/>
                  </a:schemeClr>
                </a:solidFill>
              </a:rPr>
              <a:t>This will include:</a:t>
            </a:r>
            <a:endParaRPr lang="en-US" sz="2200" dirty="0">
              <a:solidFill>
                <a:schemeClr val="tx1">
                  <a:lumMod val="65000"/>
                  <a:lumOff val="35000"/>
                </a:schemeClr>
              </a:solidFill>
            </a:endParaRPr>
          </a:p>
          <a:p>
            <a:pPr marL="342900" indent="-342900" algn="just">
              <a:buFont typeface="Arial" panose="020B0604020202020204" pitchFamily="34" charset="0"/>
              <a:buChar char="•"/>
            </a:pPr>
            <a:endParaRPr lang="en-US" sz="2200" dirty="0">
              <a:solidFill>
                <a:schemeClr val="tx1">
                  <a:lumMod val="65000"/>
                  <a:lumOff val="35000"/>
                </a:schemeClr>
              </a:solidFill>
            </a:endParaRPr>
          </a:p>
          <a:p>
            <a:pPr marL="342900" indent="-342900" algn="just">
              <a:buFont typeface="Arial" panose="020B0604020202020204" pitchFamily="34" charset="0"/>
              <a:buChar char="•"/>
            </a:pPr>
            <a:r>
              <a:rPr lang="en-US" sz="2200" dirty="0">
                <a:solidFill>
                  <a:schemeClr val="tx1">
                    <a:lumMod val="65000"/>
                    <a:lumOff val="35000"/>
                  </a:schemeClr>
                </a:solidFill>
              </a:rPr>
              <a:t>Online analytics solution - </a:t>
            </a:r>
            <a:r>
              <a:rPr lang="en-US" sz="2200" b="1" dirty="0">
                <a:solidFill>
                  <a:schemeClr val="tx1">
                    <a:lumMod val="65000"/>
                    <a:lumOff val="35000"/>
                  </a:schemeClr>
                </a:solidFill>
              </a:rPr>
              <a:t>SchoolVue</a:t>
            </a:r>
            <a:endParaRPr lang="en-US" sz="2200" b="1" dirty="0">
              <a:solidFill>
                <a:schemeClr val="tx1">
                  <a:lumMod val="65000"/>
                  <a:lumOff val="35000"/>
                </a:schemeClr>
              </a:solidFill>
            </a:endParaRPr>
          </a:p>
          <a:p>
            <a:pPr marL="342900" indent="-342900" algn="just">
              <a:buFont typeface="Arial" panose="020B0604020202020204" pitchFamily="34" charset="0"/>
              <a:buChar char="•"/>
            </a:pPr>
            <a:endParaRPr lang="en-US" sz="2200" dirty="0">
              <a:solidFill>
                <a:schemeClr val="tx1">
                  <a:lumMod val="65000"/>
                  <a:lumOff val="35000"/>
                </a:schemeClr>
              </a:solidFill>
            </a:endParaRPr>
          </a:p>
          <a:p>
            <a:pPr marL="342900" indent="-342900" algn="just">
              <a:buFont typeface="Arial" panose="020B0604020202020204" pitchFamily="34" charset="0"/>
              <a:buChar char="•"/>
            </a:pPr>
            <a:r>
              <a:rPr lang="en-US" sz="2200" dirty="0" err="1">
                <a:solidFill>
                  <a:schemeClr val="tx1">
                    <a:lumMod val="65000"/>
                    <a:lumOff val="35000"/>
                  </a:schemeClr>
                </a:solidFill>
              </a:rPr>
              <a:t>Centralised</a:t>
            </a:r>
            <a:r>
              <a:rPr lang="en-US" sz="2200" dirty="0">
                <a:solidFill>
                  <a:schemeClr val="tx1">
                    <a:lumMod val="65000"/>
                    <a:lumOff val="35000"/>
                  </a:schemeClr>
                </a:solidFill>
              </a:rPr>
              <a:t> </a:t>
            </a:r>
            <a:r>
              <a:rPr lang="en-US" sz="2200" b="1" dirty="0">
                <a:solidFill>
                  <a:schemeClr val="tx1">
                    <a:lumMod val="65000"/>
                    <a:lumOff val="35000"/>
                  </a:schemeClr>
                </a:solidFill>
              </a:rPr>
              <a:t>data manager provision </a:t>
            </a:r>
            <a:r>
              <a:rPr lang="en-US" sz="2200" dirty="0">
                <a:solidFill>
                  <a:schemeClr val="tx1">
                    <a:lumMod val="65000"/>
                    <a:lumOff val="35000"/>
                  </a:schemeClr>
                </a:solidFill>
              </a:rPr>
              <a:t>for Schools (UK Skills Delhi based Data Team)</a:t>
            </a:r>
            <a:endParaRPr lang="en-US" sz="2200" dirty="0">
              <a:solidFill>
                <a:schemeClr val="tx1">
                  <a:lumMod val="65000"/>
                  <a:lumOff val="35000"/>
                </a:schemeClr>
              </a:solidFill>
            </a:endParaRPr>
          </a:p>
        </p:txBody>
      </p:sp>
      <p:sp>
        <p:nvSpPr>
          <p:cNvPr id="20" name="Rounded Rectangle 19"/>
          <p:cNvSpPr/>
          <p:nvPr/>
        </p:nvSpPr>
        <p:spPr>
          <a:xfrm>
            <a:off x="550900" y="1434906"/>
            <a:ext cx="11237826" cy="5141298"/>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5328248" y="1595214"/>
            <a:ext cx="2154702" cy="523220"/>
          </a:xfrm>
          <a:prstGeom prst="rect">
            <a:avLst/>
          </a:prstGeom>
          <a:noFill/>
        </p:spPr>
        <p:txBody>
          <a:bodyPr wrap="square" rtlCol="0">
            <a:spAutoFit/>
          </a:bodyPr>
          <a:lstStyle/>
          <a:p>
            <a:r>
              <a:rPr lang="en-GB" sz="2800" b="1" dirty="0"/>
              <a:t>The Solution</a:t>
            </a:r>
            <a:endParaRPr lang="en-GB" sz="2800" b="1" dirty="0"/>
          </a:p>
        </p:txBody>
      </p:sp>
      <p:sp>
        <p:nvSpPr>
          <p:cNvPr id="11" name="TextBox 10"/>
          <p:cNvSpPr txBox="1"/>
          <p:nvPr/>
        </p:nvSpPr>
        <p:spPr>
          <a:xfrm>
            <a:off x="6265334" y="2278742"/>
            <a:ext cx="5082256" cy="4493538"/>
          </a:xfrm>
          <a:prstGeom prst="rect">
            <a:avLst/>
          </a:prstGeom>
          <a:noFill/>
        </p:spPr>
        <p:txBody>
          <a:bodyPr wrap="square" rtlCol="0" anchor="t">
            <a:spAutoFit/>
          </a:bodyPr>
          <a:lstStyle/>
          <a:p>
            <a:pPr algn="just"/>
            <a:r>
              <a:rPr lang="en-GB" sz="2200" dirty="0">
                <a:solidFill>
                  <a:schemeClr val="tx1">
                    <a:lumMod val="65000"/>
                    <a:lumOff val="35000"/>
                  </a:schemeClr>
                </a:solidFill>
              </a:rPr>
              <a:t>Key benefits:</a:t>
            </a:r>
            <a:endParaRPr lang="en-GB" sz="2200" dirty="0">
              <a:solidFill>
                <a:schemeClr val="tx1">
                  <a:lumMod val="65000"/>
                  <a:lumOff val="35000"/>
                </a:schemeClr>
              </a:solidFill>
            </a:endParaRPr>
          </a:p>
          <a:p>
            <a:pPr marL="342900" indent="-342900" algn="just">
              <a:buFont typeface="Arial" panose="020B0604020202020204" pitchFamily="34" charset="0"/>
              <a:buChar char="•"/>
            </a:pPr>
            <a:endParaRPr lang="en-GB" sz="2200" dirty="0">
              <a:solidFill>
                <a:schemeClr val="tx1">
                  <a:lumMod val="65000"/>
                  <a:lumOff val="35000"/>
                </a:schemeClr>
              </a:solidFill>
            </a:endParaRPr>
          </a:p>
          <a:p>
            <a:pPr marL="342900" indent="-342900" algn="just">
              <a:buFont typeface="Arial" panose="020B0604020202020204" pitchFamily="34" charset="0"/>
              <a:buChar char="•"/>
            </a:pPr>
            <a:r>
              <a:rPr lang="en-GB" sz="2200" dirty="0">
                <a:solidFill>
                  <a:schemeClr val="tx1">
                    <a:lumMod val="65000"/>
                    <a:lumOff val="35000"/>
                  </a:schemeClr>
                </a:solidFill>
              </a:rPr>
              <a:t>SchoolVue is unique and will compliment the broad range of ERP solutions by providing easy to use dashboards to drive school improvement</a:t>
            </a:r>
            <a:endParaRPr lang="en-GB" sz="2200" dirty="0">
              <a:solidFill>
                <a:schemeClr val="tx1">
                  <a:lumMod val="65000"/>
                  <a:lumOff val="35000"/>
                </a:schemeClr>
              </a:solidFill>
              <a:cs typeface="Calibri" panose="020F0502020204030204"/>
            </a:endParaRPr>
          </a:p>
          <a:p>
            <a:pPr marL="342900" indent="-342900" algn="just">
              <a:buFont typeface="Arial" panose="020B0604020202020204" pitchFamily="34" charset="0"/>
              <a:buChar char="•"/>
            </a:pPr>
            <a:endParaRPr lang="en-GB" sz="2200" dirty="0">
              <a:solidFill>
                <a:schemeClr val="tx1">
                  <a:lumMod val="65000"/>
                  <a:lumOff val="35000"/>
                </a:schemeClr>
              </a:solidFill>
            </a:endParaRPr>
          </a:p>
          <a:p>
            <a:pPr marL="342900" indent="-342900" algn="just">
              <a:buFont typeface="Arial" panose="020B0604020202020204" pitchFamily="34" charset="0"/>
              <a:buChar char="•"/>
            </a:pPr>
            <a:r>
              <a:rPr lang="en-GB" sz="2200" dirty="0">
                <a:solidFill>
                  <a:schemeClr val="tx1">
                    <a:lumMod val="65000"/>
                    <a:lumOff val="35000"/>
                  </a:schemeClr>
                </a:solidFill>
              </a:rPr>
              <a:t>The Data Team will provide exam board expertise in terms of tracking and monitoring an unify the approach to data collection for networks of schools</a:t>
            </a:r>
            <a:endParaRPr lang="en-GB" sz="2200" dirty="0">
              <a:solidFill>
                <a:schemeClr val="tx1">
                  <a:lumMod val="65000"/>
                  <a:lumOff val="35000"/>
                </a:schemeClr>
              </a:solidFill>
              <a:cs typeface="Calibri" panose="020F0502020204030204"/>
            </a:endParaRPr>
          </a:p>
          <a:p>
            <a:pPr algn="just"/>
            <a:endParaRPr lang="en-GB" sz="2200" dirty="0">
              <a:solidFill>
                <a:schemeClr val="tx1">
                  <a:lumMod val="65000"/>
                  <a:lumOff val="3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stretch>
            <a:fillRect/>
          </a:stretch>
        </p:blipFill>
        <p:spPr>
          <a:xfrm>
            <a:off x="0" y="1"/>
            <a:ext cx="12192000" cy="1299712"/>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0272" y="1"/>
            <a:ext cx="1299712" cy="1299712"/>
          </a:xfrm>
          <a:prstGeom prst="rect">
            <a:avLst/>
          </a:prstGeom>
        </p:spPr>
      </p:pic>
      <p:sp>
        <p:nvSpPr>
          <p:cNvPr id="8" name="TextBox 7"/>
          <p:cNvSpPr txBox="1"/>
          <p:nvPr/>
        </p:nvSpPr>
        <p:spPr>
          <a:xfrm>
            <a:off x="322053" y="281796"/>
            <a:ext cx="7128614" cy="646331"/>
          </a:xfrm>
          <a:prstGeom prst="rect">
            <a:avLst/>
          </a:prstGeom>
          <a:noFill/>
        </p:spPr>
        <p:txBody>
          <a:bodyPr wrap="square" rtlCol="0">
            <a:spAutoFit/>
          </a:bodyPr>
          <a:lstStyle/>
          <a:p>
            <a:r>
              <a:rPr lang="en-GB" sz="3600" b="1" dirty="0">
                <a:solidFill>
                  <a:schemeClr val="bg1">
                    <a:lumMod val="95000"/>
                  </a:schemeClr>
                </a:solidFill>
              </a:rPr>
              <a:t>The Service - What is SchoolVue?</a:t>
            </a:r>
            <a:endParaRPr lang="en-GB" sz="3600" b="1" dirty="0">
              <a:solidFill>
                <a:schemeClr val="bg1">
                  <a:lumMod val="95000"/>
                </a:schemeClr>
              </a:solidFill>
            </a:endParaRPr>
          </a:p>
        </p:txBody>
      </p:sp>
      <p:pic>
        <p:nvPicPr>
          <p:cNvPr id="20" name="Picture 19"/>
          <p:cNvPicPr>
            <a:picLocks noChangeAspect="1"/>
          </p:cNvPicPr>
          <p:nvPr/>
        </p:nvPicPr>
        <p:blipFill>
          <a:blip r:embed="rId3"/>
          <a:stretch>
            <a:fillRect/>
          </a:stretch>
        </p:blipFill>
        <p:spPr>
          <a:xfrm>
            <a:off x="7876988" y="312744"/>
            <a:ext cx="2735554" cy="674226"/>
          </a:xfrm>
          <a:prstGeom prst="rect">
            <a:avLst/>
          </a:prstGeom>
        </p:spPr>
      </p:pic>
      <p:sp>
        <p:nvSpPr>
          <p:cNvPr id="4" name="AutoShape 4" descr="Image result for helpdesk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GB"/>
          </a:p>
        </p:txBody>
      </p:sp>
      <p:sp>
        <p:nvSpPr>
          <p:cNvPr id="11" name="AutoShape 6" descr="Image result for helpdesk ic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GB"/>
          </a:p>
        </p:txBody>
      </p:sp>
      <p:sp>
        <p:nvSpPr>
          <p:cNvPr id="21" name="AutoShape 12" descr="Image result for india fla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GB"/>
          </a:p>
        </p:txBody>
      </p:sp>
      <p:sp>
        <p:nvSpPr>
          <p:cNvPr id="41" name="Rectangle 40"/>
          <p:cNvSpPr/>
          <p:nvPr/>
        </p:nvSpPr>
        <p:spPr>
          <a:xfrm>
            <a:off x="322054" y="1442146"/>
            <a:ext cx="11777930" cy="1384995"/>
          </a:xfrm>
          <a:prstGeom prst="rect">
            <a:avLst/>
          </a:prstGeom>
        </p:spPr>
        <p:txBody>
          <a:bodyPr wrap="square">
            <a:spAutoFit/>
          </a:bodyPr>
          <a:lstStyle/>
          <a:p>
            <a:r>
              <a:rPr lang="en-GB" sz="2800" b="1" i="1" dirty="0">
                <a:solidFill>
                  <a:schemeClr val="tx1">
                    <a:lumMod val="65000"/>
                    <a:lumOff val="35000"/>
                  </a:schemeClr>
                </a:solidFill>
              </a:rPr>
              <a:t>SchoolVue is a powerful online analytics tool that genuinely helps a school to provide excellent provision and support for its students. Interpreting and sharing information is key to driving performance.</a:t>
            </a:r>
            <a:endParaRPr lang="en-GB" sz="2800" b="1" i="1" dirty="0">
              <a:solidFill>
                <a:schemeClr val="tx1">
                  <a:lumMod val="65000"/>
                  <a:lumOff val="35000"/>
                </a:schemeClr>
              </a:solidFill>
            </a:endParaRPr>
          </a:p>
        </p:txBody>
      </p:sp>
      <p:pic>
        <p:nvPicPr>
          <p:cNvPr id="12" name="Picture 11"/>
          <p:cNvPicPr>
            <a:picLocks noChangeAspect="1"/>
          </p:cNvPicPr>
          <p:nvPr/>
        </p:nvPicPr>
        <p:blipFill>
          <a:blip r:embed="rId4"/>
          <a:stretch>
            <a:fillRect/>
          </a:stretch>
        </p:blipFill>
        <p:spPr>
          <a:xfrm>
            <a:off x="4147472" y="4828206"/>
            <a:ext cx="1766774" cy="795675"/>
          </a:xfrm>
          <a:prstGeom prst="rect">
            <a:avLst/>
          </a:prstGeom>
        </p:spPr>
      </p:pic>
      <p:pic>
        <p:nvPicPr>
          <p:cNvPr id="13" name="Picture 12"/>
          <p:cNvPicPr>
            <a:picLocks noChangeAspect="1"/>
          </p:cNvPicPr>
          <p:nvPr/>
        </p:nvPicPr>
        <p:blipFill>
          <a:blip r:embed="rId5"/>
          <a:stretch>
            <a:fillRect/>
          </a:stretch>
        </p:blipFill>
        <p:spPr>
          <a:xfrm>
            <a:off x="559090" y="4876855"/>
            <a:ext cx="2237647" cy="784161"/>
          </a:xfrm>
          <a:prstGeom prst="rect">
            <a:avLst/>
          </a:prstGeom>
        </p:spPr>
      </p:pic>
      <p:pic>
        <p:nvPicPr>
          <p:cNvPr id="14" name="Picture 24" descr="https://insertmedia.bing.office.net/th/id/OIP.jLauQn_aULz-dPiGvVQDkwHaHa?w=144&amp;h=144&amp;c=8&amp;rs=1&amp;pid=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64981" y="4803155"/>
            <a:ext cx="931562" cy="931563"/>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0" descr="Image result for family ico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47278" y="4572933"/>
            <a:ext cx="1239671" cy="123967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7975" y="3083871"/>
            <a:ext cx="6096000" cy="523220"/>
          </a:xfrm>
          <a:prstGeom prst="rect">
            <a:avLst/>
          </a:prstGeom>
        </p:spPr>
        <p:txBody>
          <a:bodyPr>
            <a:spAutoFit/>
          </a:bodyPr>
          <a:lstStyle/>
          <a:p>
            <a:r>
              <a:rPr lang="en-GB" sz="2800" i="1" dirty="0">
                <a:solidFill>
                  <a:schemeClr val="tx1">
                    <a:lumMod val="65000"/>
                    <a:lumOff val="35000"/>
                  </a:schemeClr>
                </a:solidFill>
              </a:rPr>
              <a:t>SchoolVue is designed for:</a:t>
            </a:r>
            <a:endParaRPr lang="en-GB" sz="2800" i="1" dirty="0">
              <a:solidFill>
                <a:schemeClr val="tx1">
                  <a:lumMod val="65000"/>
                  <a:lumOff val="35000"/>
                </a:schemeClr>
              </a:solidFill>
            </a:endParaRPr>
          </a:p>
        </p:txBody>
      </p:sp>
      <p:sp>
        <p:nvSpPr>
          <p:cNvPr id="3" name="Rectangle 2"/>
          <p:cNvSpPr/>
          <p:nvPr/>
        </p:nvSpPr>
        <p:spPr>
          <a:xfrm>
            <a:off x="9149045" y="3741936"/>
            <a:ext cx="2036135" cy="830997"/>
          </a:xfrm>
          <a:prstGeom prst="rect">
            <a:avLst/>
          </a:prstGeom>
        </p:spPr>
        <p:txBody>
          <a:bodyPr wrap="square">
            <a:spAutoFit/>
          </a:bodyPr>
          <a:lstStyle/>
          <a:p>
            <a:pPr algn="ctr"/>
            <a:r>
              <a:rPr lang="en-GB" sz="2400" i="1">
                <a:solidFill>
                  <a:schemeClr val="tx1">
                    <a:lumMod val="65000"/>
                    <a:lumOff val="35000"/>
                  </a:schemeClr>
                </a:solidFill>
              </a:rPr>
              <a:t>Parents and Students</a:t>
            </a:r>
            <a:endParaRPr lang="en-GB" sz="2400" i="1">
              <a:solidFill>
                <a:schemeClr val="tx1">
                  <a:lumMod val="65000"/>
                  <a:lumOff val="35000"/>
                </a:schemeClr>
              </a:solidFill>
            </a:endParaRPr>
          </a:p>
        </p:txBody>
      </p:sp>
      <p:sp>
        <p:nvSpPr>
          <p:cNvPr id="7" name="Rectangle 6"/>
          <p:cNvSpPr/>
          <p:nvPr/>
        </p:nvSpPr>
        <p:spPr>
          <a:xfrm>
            <a:off x="6858920" y="3788102"/>
            <a:ext cx="2036135" cy="830997"/>
          </a:xfrm>
          <a:prstGeom prst="rect">
            <a:avLst/>
          </a:prstGeom>
        </p:spPr>
        <p:txBody>
          <a:bodyPr wrap="square">
            <a:spAutoFit/>
          </a:bodyPr>
          <a:lstStyle/>
          <a:p>
            <a:pPr algn="ctr"/>
            <a:r>
              <a:rPr lang="en-GB" sz="2400" i="1">
                <a:solidFill>
                  <a:schemeClr val="tx1">
                    <a:lumMod val="65000"/>
                    <a:lumOff val="35000"/>
                  </a:schemeClr>
                </a:solidFill>
              </a:rPr>
              <a:t>Classroom teachers</a:t>
            </a:r>
            <a:endParaRPr lang="en-GB" sz="2400" i="1">
              <a:solidFill>
                <a:schemeClr val="tx1">
                  <a:lumMod val="65000"/>
                  <a:lumOff val="35000"/>
                </a:schemeClr>
              </a:solidFill>
            </a:endParaRPr>
          </a:p>
        </p:txBody>
      </p:sp>
      <p:sp>
        <p:nvSpPr>
          <p:cNvPr id="9" name="Rectangle 8"/>
          <p:cNvSpPr/>
          <p:nvPr/>
        </p:nvSpPr>
        <p:spPr>
          <a:xfrm>
            <a:off x="4265024" y="3863821"/>
            <a:ext cx="1487677" cy="830997"/>
          </a:xfrm>
          <a:prstGeom prst="rect">
            <a:avLst/>
          </a:prstGeom>
        </p:spPr>
        <p:txBody>
          <a:bodyPr wrap="square">
            <a:spAutoFit/>
          </a:bodyPr>
          <a:lstStyle/>
          <a:p>
            <a:pPr algn="ctr"/>
            <a:r>
              <a:rPr lang="en-GB" sz="2400" i="1">
                <a:solidFill>
                  <a:schemeClr val="tx1">
                    <a:lumMod val="65000"/>
                    <a:lumOff val="35000"/>
                  </a:schemeClr>
                </a:solidFill>
              </a:rPr>
              <a:t>School Leaders</a:t>
            </a:r>
            <a:endParaRPr lang="en-GB" sz="2400" i="1">
              <a:solidFill>
                <a:schemeClr val="tx1">
                  <a:lumMod val="65000"/>
                  <a:lumOff val="35000"/>
                </a:schemeClr>
              </a:solidFill>
            </a:endParaRPr>
          </a:p>
        </p:txBody>
      </p:sp>
      <p:sp>
        <p:nvSpPr>
          <p:cNvPr id="18" name="Rectangle 17"/>
          <p:cNvSpPr/>
          <p:nvPr/>
        </p:nvSpPr>
        <p:spPr>
          <a:xfrm>
            <a:off x="934074" y="3880435"/>
            <a:ext cx="1487678" cy="830997"/>
          </a:xfrm>
          <a:prstGeom prst="rect">
            <a:avLst/>
          </a:prstGeom>
        </p:spPr>
        <p:txBody>
          <a:bodyPr wrap="square">
            <a:spAutoFit/>
          </a:bodyPr>
          <a:lstStyle/>
          <a:p>
            <a:pPr algn="ctr"/>
            <a:r>
              <a:rPr lang="en-GB" sz="2400" i="1">
                <a:solidFill>
                  <a:schemeClr val="tx1">
                    <a:lumMod val="65000"/>
                    <a:lumOff val="35000"/>
                  </a:schemeClr>
                </a:solidFill>
              </a:rPr>
              <a:t>Networks of Schools</a:t>
            </a:r>
            <a:endParaRPr lang="en-GB" sz="2400" i="1">
              <a:solidFill>
                <a:schemeClr val="tx1">
                  <a:lumMod val="65000"/>
                  <a:lumOff val="3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stretch>
            <a:fillRect/>
          </a:stretch>
        </p:blipFill>
        <p:spPr>
          <a:xfrm>
            <a:off x="0" y="1"/>
            <a:ext cx="12192000" cy="1299712"/>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0272" y="1"/>
            <a:ext cx="1299712" cy="1299712"/>
          </a:xfrm>
          <a:prstGeom prst="rect">
            <a:avLst/>
          </a:prstGeom>
        </p:spPr>
      </p:pic>
      <p:sp>
        <p:nvSpPr>
          <p:cNvPr id="8" name="TextBox 7"/>
          <p:cNvSpPr txBox="1"/>
          <p:nvPr/>
        </p:nvSpPr>
        <p:spPr>
          <a:xfrm>
            <a:off x="322053" y="281796"/>
            <a:ext cx="7128614" cy="646331"/>
          </a:xfrm>
          <a:prstGeom prst="rect">
            <a:avLst/>
          </a:prstGeom>
          <a:noFill/>
        </p:spPr>
        <p:txBody>
          <a:bodyPr wrap="square" rtlCol="0">
            <a:spAutoFit/>
          </a:bodyPr>
          <a:lstStyle/>
          <a:p>
            <a:r>
              <a:rPr lang="en-GB" sz="3600" b="1" dirty="0">
                <a:solidFill>
                  <a:schemeClr val="bg1">
                    <a:lumMod val="95000"/>
                  </a:schemeClr>
                </a:solidFill>
              </a:rPr>
              <a:t>The Service - What is SchoolVue?</a:t>
            </a:r>
            <a:endParaRPr lang="en-GB" sz="3600" b="1" dirty="0">
              <a:solidFill>
                <a:schemeClr val="bg1">
                  <a:lumMod val="95000"/>
                </a:schemeClr>
              </a:solidFill>
            </a:endParaRPr>
          </a:p>
        </p:txBody>
      </p:sp>
      <p:pic>
        <p:nvPicPr>
          <p:cNvPr id="20" name="Picture 19"/>
          <p:cNvPicPr>
            <a:picLocks noChangeAspect="1"/>
          </p:cNvPicPr>
          <p:nvPr/>
        </p:nvPicPr>
        <p:blipFill>
          <a:blip r:embed="rId3"/>
          <a:stretch>
            <a:fillRect/>
          </a:stretch>
        </p:blipFill>
        <p:spPr>
          <a:xfrm>
            <a:off x="7876988" y="312744"/>
            <a:ext cx="2735554" cy="674226"/>
          </a:xfrm>
          <a:prstGeom prst="rect">
            <a:avLst/>
          </a:prstGeom>
        </p:spPr>
      </p:pic>
      <p:sp>
        <p:nvSpPr>
          <p:cNvPr id="4" name="AutoShape 4" descr="Image result for helpdesk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GB"/>
          </a:p>
        </p:txBody>
      </p:sp>
      <p:sp>
        <p:nvSpPr>
          <p:cNvPr id="11" name="AutoShape 6" descr="Image result for helpdesk ic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GB"/>
          </a:p>
        </p:txBody>
      </p:sp>
      <p:sp>
        <p:nvSpPr>
          <p:cNvPr id="21" name="AutoShape 12" descr="Image result for india fla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GB"/>
          </a:p>
        </p:txBody>
      </p:sp>
      <p:sp>
        <p:nvSpPr>
          <p:cNvPr id="44" name="Rectangle 43"/>
          <p:cNvSpPr/>
          <p:nvPr/>
        </p:nvSpPr>
        <p:spPr>
          <a:xfrm>
            <a:off x="322053" y="1919563"/>
            <a:ext cx="3391828" cy="4031873"/>
          </a:xfrm>
          <a:prstGeom prst="rect">
            <a:avLst/>
          </a:prstGeom>
        </p:spPr>
        <p:txBody>
          <a:bodyPr wrap="square" anchor="t">
            <a:spAutoFit/>
          </a:bodyPr>
          <a:lstStyle/>
          <a:p>
            <a:endParaRPr lang="en-GB" sz="1600" i="1">
              <a:solidFill>
                <a:schemeClr val="tx1">
                  <a:lumMod val="65000"/>
                  <a:lumOff val="35000"/>
                </a:schemeClr>
              </a:solidFill>
            </a:endParaRPr>
          </a:p>
          <a:p>
            <a:r>
              <a:rPr lang="en-GB" sz="2400" i="1">
                <a:solidFill>
                  <a:schemeClr val="tx1">
                    <a:lumMod val="65000"/>
                    <a:lumOff val="35000"/>
                  </a:schemeClr>
                </a:solidFill>
              </a:rPr>
              <a:t>The online dashboards focus on</a:t>
            </a:r>
            <a:endParaRPr lang="en-GB" sz="2400" i="1">
              <a:solidFill>
                <a:schemeClr val="tx1">
                  <a:lumMod val="65000"/>
                  <a:lumOff val="35000"/>
                </a:schemeClr>
              </a:solidFill>
            </a:endParaRPr>
          </a:p>
          <a:p>
            <a:r>
              <a:rPr lang="en-GB" sz="2400" i="1">
                <a:solidFill>
                  <a:schemeClr val="tx1">
                    <a:lumMod val="65000"/>
                    <a:lumOff val="35000"/>
                  </a:schemeClr>
                </a:solidFill>
              </a:rPr>
              <a:t>four key areas:</a:t>
            </a:r>
            <a:endParaRPr lang="en-GB" sz="2400" i="1">
              <a:solidFill>
                <a:schemeClr val="tx1">
                  <a:lumMod val="65000"/>
                  <a:lumOff val="35000"/>
                </a:schemeClr>
              </a:solidFill>
            </a:endParaRPr>
          </a:p>
          <a:p>
            <a:endParaRPr lang="en-GB" sz="2400" i="1">
              <a:solidFill>
                <a:schemeClr val="tx1">
                  <a:lumMod val="65000"/>
                  <a:lumOff val="35000"/>
                </a:schemeClr>
              </a:solidFill>
            </a:endParaRPr>
          </a:p>
          <a:p>
            <a:pPr marL="342900" indent="-342900">
              <a:buFont typeface="Arial" panose="020B0604020202020204" pitchFamily="34" charset="0"/>
              <a:buChar char="•"/>
            </a:pPr>
            <a:r>
              <a:rPr lang="en-GB" sz="2400" i="1">
                <a:solidFill>
                  <a:schemeClr val="tx1">
                    <a:lumMod val="65000"/>
                    <a:lumOff val="35000"/>
                  </a:schemeClr>
                </a:solidFill>
              </a:rPr>
              <a:t>Multiple schools performance</a:t>
            </a:r>
            <a:endParaRPr lang="en-GB" sz="2400" i="1">
              <a:solidFill>
                <a:schemeClr val="tx1">
                  <a:lumMod val="65000"/>
                  <a:lumOff val="35000"/>
                </a:schemeClr>
              </a:solidFill>
              <a:cs typeface="Calibri" panose="020F0502020204030204"/>
            </a:endParaRPr>
          </a:p>
          <a:p>
            <a:pPr marL="342900" indent="-342900">
              <a:buFont typeface="Arial" panose="020B0604020202020204" pitchFamily="34" charset="0"/>
              <a:buChar char="•"/>
            </a:pPr>
            <a:r>
              <a:rPr lang="en-GB" sz="2400" i="1">
                <a:solidFill>
                  <a:schemeClr val="tx1">
                    <a:lumMod val="65000"/>
                    <a:lumOff val="35000"/>
                  </a:schemeClr>
                </a:solidFill>
              </a:rPr>
              <a:t>Individual school performance</a:t>
            </a:r>
            <a:endParaRPr lang="en-GB" sz="2400" i="1">
              <a:solidFill>
                <a:schemeClr val="tx1">
                  <a:lumMod val="65000"/>
                  <a:lumOff val="35000"/>
                </a:schemeClr>
              </a:solidFill>
            </a:endParaRPr>
          </a:p>
          <a:p>
            <a:pPr marL="342900" indent="-342900">
              <a:buFont typeface="Arial" panose="020B0604020202020204" pitchFamily="34" charset="0"/>
              <a:buChar char="•"/>
            </a:pPr>
            <a:r>
              <a:rPr lang="en-GB" sz="2400" i="1">
                <a:solidFill>
                  <a:schemeClr val="tx1">
                    <a:lumMod val="65000"/>
                    <a:lumOff val="35000"/>
                  </a:schemeClr>
                </a:solidFill>
              </a:rPr>
              <a:t>Subject performance</a:t>
            </a:r>
            <a:endParaRPr lang="en-GB" sz="2400" i="1">
              <a:solidFill>
                <a:schemeClr val="tx1">
                  <a:lumMod val="65000"/>
                  <a:lumOff val="35000"/>
                </a:schemeClr>
              </a:solidFill>
            </a:endParaRPr>
          </a:p>
          <a:p>
            <a:pPr marL="342900" indent="-342900">
              <a:buFont typeface="Arial" panose="020B0604020202020204" pitchFamily="34" charset="0"/>
              <a:buChar char="•"/>
            </a:pPr>
            <a:r>
              <a:rPr lang="en-GB" sz="2400" i="1">
                <a:solidFill>
                  <a:schemeClr val="tx1">
                    <a:lumMod val="65000"/>
                    <a:lumOff val="35000"/>
                  </a:schemeClr>
                </a:solidFill>
              </a:rPr>
              <a:t>Student performance</a:t>
            </a:r>
            <a:endParaRPr lang="en-GB" sz="2400" i="1">
              <a:solidFill>
                <a:schemeClr val="tx1">
                  <a:lumMod val="65000"/>
                  <a:lumOff val="35000"/>
                </a:schemeClr>
              </a:solidFill>
            </a:endParaRPr>
          </a:p>
        </p:txBody>
      </p:sp>
      <p:pic>
        <p:nvPicPr>
          <p:cNvPr id="10" name="Picture 9"/>
          <p:cNvPicPr>
            <a:picLocks noChangeAspect="1"/>
          </p:cNvPicPr>
          <p:nvPr/>
        </p:nvPicPr>
        <p:blipFill>
          <a:blip r:embed="rId4"/>
          <a:stretch>
            <a:fillRect/>
          </a:stretch>
        </p:blipFill>
        <p:spPr>
          <a:xfrm>
            <a:off x="3937719" y="2046172"/>
            <a:ext cx="7946306" cy="417777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7845</Words>
  <Application>WPS Presentation</Application>
  <PresentationFormat>Widescreen</PresentationFormat>
  <Paragraphs>235</Paragraphs>
  <Slides>14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Arial</vt:lpstr>
      <vt:lpstr>SimSun</vt:lpstr>
      <vt:lpstr>Wingdings</vt:lpstr>
      <vt:lpstr>Calibri</vt:lpstr>
      <vt:lpstr>Microsoft YaHei</vt:lpstr>
      <vt:lpstr>Arial Unicode MS</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Munt</dc:creator>
  <cp:lastModifiedBy>tejwant.eefglobal</cp:lastModifiedBy>
  <cp:revision>7</cp:revision>
  <dcterms:created xsi:type="dcterms:W3CDTF">2020-02-22T07:17:00Z</dcterms:created>
  <dcterms:modified xsi:type="dcterms:W3CDTF">2020-04-21T14:03:36Z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0x0101002BD51F0D49DABE42A0D71691798C5908</vt:lpwstr>
  </property>
  <property fmtid="{D5CDD505-2E9C-101B-9397-08002B2CF9AE}" pid="3" name="KSOProductBuildVer">
    <vt:lpwstr>1033-11.2.0.9281</vt:lpwstr>
  </property>
</Properties>
</file>